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8"/>
  </p:notesMasterIdLst>
  <p:sldIdLst>
    <p:sldId id="258" r:id="rId2"/>
    <p:sldId id="324" r:id="rId3"/>
    <p:sldId id="434" r:id="rId4"/>
    <p:sldId id="433" r:id="rId5"/>
    <p:sldId id="377" r:id="rId6"/>
    <p:sldId id="430" r:id="rId7"/>
    <p:sldId id="441" r:id="rId8"/>
    <p:sldId id="378" r:id="rId9"/>
    <p:sldId id="380" r:id="rId10"/>
    <p:sldId id="417" r:id="rId11"/>
    <p:sldId id="428" r:id="rId12"/>
    <p:sldId id="396" r:id="rId13"/>
    <p:sldId id="426" r:id="rId14"/>
    <p:sldId id="442" r:id="rId15"/>
    <p:sldId id="450" r:id="rId16"/>
    <p:sldId id="435" r:id="rId17"/>
    <p:sldId id="424" r:id="rId18"/>
    <p:sldId id="445" r:id="rId19"/>
    <p:sldId id="446" r:id="rId20"/>
    <p:sldId id="447" r:id="rId21"/>
    <p:sldId id="409" r:id="rId22"/>
    <p:sldId id="423" r:id="rId23"/>
    <p:sldId id="432" r:id="rId24"/>
    <p:sldId id="451" r:id="rId25"/>
    <p:sldId id="452" r:id="rId26"/>
    <p:sldId id="44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4" autoAdjust="0"/>
    <p:restoredTop sz="96192" autoAdjust="0"/>
  </p:normalViewPr>
  <p:slideViewPr>
    <p:cSldViewPr>
      <p:cViewPr>
        <p:scale>
          <a:sx n="80" d="100"/>
          <a:sy n="8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"/>
    </p:cViewPr>
  </p:sorterViewPr>
  <p:notesViewPr>
    <p:cSldViewPr>
      <p:cViewPr varScale="1">
        <p:scale>
          <a:sx n="60" d="100"/>
          <a:sy n="60" d="100"/>
        </p:scale>
        <p:origin x="-25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B4DF0-6726-47A1-9738-94661E4F03DC}" type="datetimeFigureOut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50B8E-2419-4CE1-8310-5929997CBA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2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0B8E-2419-4CE1-8310-5929997CBAC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3B7F-E977-4AF2-B6DE-4F327160989D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E790-BFF7-4F69-8B4D-E33D59A95E2B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B786-4635-4B83-A2FA-0BA4000ED1FE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5317-5C36-4572-8F3A-706A14DA7E03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4BED-1AA5-462E-A310-2C85F8628396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46B1-C432-41E9-83F9-2CA800B10721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1395-7E88-497F-B529-7F251DCA0572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54C0-32AE-4CF7-BA2C-E68B7AAB1C0B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956C-D2D2-457B-A9A2-4C3EEDE4F633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542F-8A4B-4D6F-A0C1-2E1BF3B10FC9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FD50-D63E-44C0-8267-08526A96AEDB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04CBA-3B39-4338-80A8-CC0DB551244E}" type="datetime1">
              <a:rPr lang="en-US" smtClean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FF102-AB06-4B59-8760-3FE1DECDB9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5000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wm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nowmakingefficiency.com/best-practice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ito@SnowmakingEfficiency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nowmakingefficiency.com/best-practice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hyperlink" Target="mailto:tito@SnowmakingEfficiency.com" TargetMode="External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924800" cy="5410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endParaRPr lang="en-US" sz="3900" dirty="0" smtClean="0"/>
          </a:p>
          <a:p>
            <a:pPr algn="ctr">
              <a:buNone/>
            </a:pPr>
            <a:endParaRPr lang="en-US" sz="3500" dirty="0" smtClean="0"/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800" dirty="0" smtClean="0"/>
              <a:t>Performance Margins for Snowmaking 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Analytics that maximize snow production &amp; minimize energy use 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 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sz="1600" dirty="0"/>
          </a:p>
          <a:p>
            <a:pPr algn="ctr">
              <a:buNone/>
            </a:pPr>
            <a:r>
              <a:rPr lang="en-US" sz="1600" dirty="0" smtClean="0"/>
              <a:t>Snowmaking Efficiency, LLC</a:t>
            </a:r>
          </a:p>
          <a:p>
            <a:pPr algn="ctr"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8" name="Picture 1" descr="C:\Documents and Settings\owner\Local Settings\Temporary Internet Files\Content.IE5\EN8HPSXD\MCj0412456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-1"/>
            <a:ext cx="1862386" cy="25123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57300" y="4343400"/>
            <a:ext cx="66294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presentation shows how to use data analytics and Performance Margins to better manage your snowmaking.</a:t>
            </a:r>
            <a:endParaRPr lang="en-US" sz="1600" dirty="0"/>
          </a:p>
        </p:txBody>
      </p:sp>
      <p:pic>
        <p:nvPicPr>
          <p:cNvPr id="6" name="alien-groo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934200" y="5478075"/>
            <a:ext cx="304800" cy="3048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696200" cy="5410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r>
              <a:rPr lang="en-US" sz="2000" dirty="0" smtClean="0">
                <a:latin typeface="+mj-lt"/>
              </a:rPr>
              <a:t>	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1. Collect Raw Data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4" name="Picture 3" descr="Microsoft Excel - Daily Data Lo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6331"/>
            <a:ext cx="8343900" cy="5842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6077" y="4343400"/>
            <a:ext cx="5971748" cy="86177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Here is an example of a data collection form. Raw data for energy, water flows and temperatures, is collected and typed into the form by snowmakers. </a:t>
            </a:r>
          </a:p>
          <a:p>
            <a:endParaRPr lang="en-US" sz="800" dirty="0" smtClean="0"/>
          </a:p>
          <a:p>
            <a:r>
              <a:rPr lang="en-US" sz="1400" dirty="0" smtClean="0"/>
              <a:t>Or automatically populated from your operating system. 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80319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72390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6962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latin typeface="+mj-lt"/>
              </a:rPr>
              <a:t>Benchmark for Cost$/Acre-Ft of Snow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  </a:t>
            </a: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r>
              <a:rPr lang="en-US" sz="2000" dirty="0" smtClean="0">
                <a:latin typeface="+mj-lt"/>
              </a:rPr>
              <a:t>	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2. Compile Performance Benchmarks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058753" cy="5477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6096000"/>
            <a:ext cx="62484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</a:t>
            </a:r>
            <a:r>
              <a:rPr lang="en-US" sz="1400" dirty="0"/>
              <a:t>curve includes the entire </a:t>
            </a:r>
            <a:r>
              <a:rPr lang="en-US" sz="1400" dirty="0" smtClean="0"/>
              <a:t>snowmaking </a:t>
            </a:r>
            <a:r>
              <a:rPr lang="en-US" sz="1400" dirty="0"/>
              <a:t>process for </a:t>
            </a:r>
            <a:r>
              <a:rPr lang="en-US" sz="1400" b="1" i="1" dirty="0"/>
              <a:t>each degree of temperature</a:t>
            </a:r>
            <a:r>
              <a:rPr lang="en-US" sz="1400" dirty="0"/>
              <a:t>. </a:t>
            </a:r>
            <a:endParaRPr lang="en-US" sz="1400" dirty="0" smtClean="0"/>
          </a:p>
          <a:p>
            <a:r>
              <a:rPr lang="en-US" sz="1400" i="1" dirty="0" smtClean="0"/>
              <a:t>(Note </a:t>
            </a:r>
            <a:r>
              <a:rPr lang="en-US" sz="1400" i="1" dirty="0"/>
              <a:t>that </a:t>
            </a:r>
            <a:r>
              <a:rPr lang="en-US" sz="1400" i="1" dirty="0" smtClean="0"/>
              <a:t>data is site-specific </a:t>
            </a:r>
            <a:r>
              <a:rPr lang="en-US" sz="1400" i="1" dirty="0"/>
              <a:t>and not and an industry standard</a:t>
            </a:r>
            <a:r>
              <a:rPr lang="en-US" sz="1400" dirty="0" smtClean="0"/>
              <a:t>.)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1447800"/>
            <a:ext cx="51054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2 is to compile the performance benchmark. This is an example of a Benchmark and Targets for Cost per Acre-Foot of Snow.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26122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18" y="646331"/>
            <a:ext cx="8563432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696200" cy="5410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 marL="457200" indent="-457200">
              <a:buNone/>
            </a:pPr>
            <a:r>
              <a:rPr lang="en-US" sz="4200" i="1" dirty="0" smtClean="0">
                <a:latin typeface="+mj-lt"/>
              </a:rPr>
              <a:t> </a:t>
            </a:r>
          </a:p>
          <a:p>
            <a:pPr>
              <a:buNone/>
            </a:pPr>
            <a:endParaRPr lang="en-US" sz="8000" dirty="0" smtClean="0">
              <a:latin typeface="+mj-lt"/>
            </a:endParaRPr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>
              <a:buNone/>
            </a:pPr>
            <a:endParaRPr lang="en-US" sz="5000" dirty="0" smtClean="0"/>
          </a:p>
          <a:p>
            <a:pPr>
              <a:buNone/>
            </a:pPr>
            <a:r>
              <a:rPr lang="en-US" sz="5000" dirty="0" smtClean="0"/>
              <a:t>	</a:t>
            </a:r>
          </a:p>
          <a:p>
            <a:pPr>
              <a:buNone/>
            </a:pPr>
            <a:endParaRPr lang="en-US" sz="5000" dirty="0" smtClean="0"/>
          </a:p>
          <a:p>
            <a:pPr algn="ctr">
              <a:buNone/>
            </a:pPr>
            <a:endParaRPr lang="en-US" sz="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3. Compare Actual Operations to the Benchmark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250" y="4038600"/>
            <a:ext cx="6629400" cy="190821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Once </a:t>
            </a:r>
            <a:r>
              <a:rPr lang="en-US" sz="1400" dirty="0" smtClean="0"/>
              <a:t>the benchmark </a:t>
            </a:r>
            <a:r>
              <a:rPr lang="en-US" sz="1400" dirty="0"/>
              <a:t>is established, hourly operations are compared against </a:t>
            </a:r>
            <a:r>
              <a:rPr lang="en-US" sz="1400" dirty="0" smtClean="0"/>
              <a:t>it (Targets</a:t>
            </a:r>
            <a:r>
              <a:rPr lang="en-US" sz="1400" dirty="0"/>
              <a:t>) to show </a:t>
            </a:r>
            <a:r>
              <a:rPr lang="en-US" sz="1400" b="1" i="1" dirty="0"/>
              <a:t>Performance </a:t>
            </a:r>
            <a:r>
              <a:rPr lang="en-US" sz="1400" b="1" i="1" dirty="0" smtClean="0"/>
              <a:t>Margins.</a:t>
            </a:r>
          </a:p>
          <a:p>
            <a:endParaRPr lang="en-US" sz="800" dirty="0"/>
          </a:p>
          <a:p>
            <a:r>
              <a:rPr lang="en-US" sz="1400" dirty="0"/>
              <a:t>Data points above the curve shows </a:t>
            </a:r>
            <a:r>
              <a:rPr lang="en-US" sz="1400" b="1" i="1" dirty="0"/>
              <a:t>poor</a:t>
            </a:r>
            <a:r>
              <a:rPr lang="en-US" sz="1400" dirty="0"/>
              <a:t> performance,  </a:t>
            </a:r>
          </a:p>
          <a:p>
            <a:r>
              <a:rPr lang="en-US" sz="1400" dirty="0"/>
              <a:t>Data points below the curve shows </a:t>
            </a:r>
            <a:r>
              <a:rPr lang="en-US" sz="1400" b="1" i="1" dirty="0"/>
              <a:t>good</a:t>
            </a:r>
            <a:r>
              <a:rPr lang="en-US" sz="1400" dirty="0"/>
              <a:t> performance. </a:t>
            </a:r>
            <a:endParaRPr lang="en-US" sz="1400" dirty="0" smtClean="0"/>
          </a:p>
          <a:p>
            <a:r>
              <a:rPr lang="en-US" sz="1400" dirty="0" smtClean="0"/>
              <a:t>Values </a:t>
            </a:r>
            <a:r>
              <a:rPr lang="en-US" sz="1400" dirty="0"/>
              <a:t>are shown in the chart to the right</a:t>
            </a:r>
            <a:r>
              <a:rPr lang="en-US" sz="1400" dirty="0" smtClean="0"/>
              <a:t>.</a:t>
            </a:r>
          </a:p>
          <a:p>
            <a:endParaRPr lang="en-US" sz="800" dirty="0"/>
          </a:p>
          <a:p>
            <a:r>
              <a:rPr lang="en-US" sz="1400" dirty="0"/>
              <a:t>From this one graphic, Managers immediately know the performance of all snowmaking operations because</a:t>
            </a:r>
            <a:r>
              <a:rPr lang="en-US" sz="1400" dirty="0" smtClean="0"/>
              <a:t>….</a:t>
            </a:r>
            <a:r>
              <a:rPr lang="en-US" sz="1400" b="1" i="1" dirty="0" smtClean="0"/>
              <a:t>Performance </a:t>
            </a:r>
            <a:r>
              <a:rPr lang="en-US" sz="1400" b="1" i="1" dirty="0"/>
              <a:t>Margins are the tell-tale KPI‘s of snowmaking.</a:t>
            </a:r>
            <a:endParaRPr lang="en-US" sz="1400" dirty="0"/>
          </a:p>
        </p:txBody>
      </p:sp>
      <p:pic>
        <p:nvPicPr>
          <p:cNvPr id="12" name="Picture 11" descr="Microsoft Excel - Snowmaking Benchmarks and KPI'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0"/>
            <a:ext cx="8343900" cy="5893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676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3796" y="2286000"/>
            <a:ext cx="4590481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Once the benchmark is established, hourly operations are compared against it (Targets) to show </a:t>
            </a:r>
            <a:r>
              <a:rPr lang="en-US" sz="1400" b="1" i="1" dirty="0"/>
              <a:t>Performance Margins.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3796" y="5764496"/>
            <a:ext cx="638175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Data points above the curve shows </a:t>
            </a:r>
            <a:r>
              <a:rPr lang="en-US" sz="1200" b="1" i="1" dirty="0"/>
              <a:t>poor</a:t>
            </a:r>
            <a:r>
              <a:rPr lang="en-US" sz="1200" dirty="0"/>
              <a:t> performance,  </a:t>
            </a:r>
            <a:endParaRPr lang="en-US" sz="1200" dirty="0" smtClean="0"/>
          </a:p>
          <a:p>
            <a:r>
              <a:rPr lang="en-US" sz="1200" dirty="0" smtClean="0"/>
              <a:t>Data </a:t>
            </a:r>
            <a:r>
              <a:rPr lang="en-US" sz="1200" dirty="0"/>
              <a:t>points below the curve shows </a:t>
            </a:r>
            <a:r>
              <a:rPr lang="en-US" sz="1200" b="1" i="1" dirty="0"/>
              <a:t>good</a:t>
            </a:r>
            <a:r>
              <a:rPr lang="en-US" sz="1200" dirty="0"/>
              <a:t> performance. 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Values </a:t>
            </a:r>
            <a:r>
              <a:rPr lang="en-US" sz="1200" dirty="0"/>
              <a:t>are shown in the chart to the right.</a:t>
            </a:r>
          </a:p>
          <a:p>
            <a:endParaRPr lang="en-US" sz="400" dirty="0"/>
          </a:p>
          <a:p>
            <a:r>
              <a:rPr lang="en-US" sz="1200" dirty="0"/>
              <a:t>From this one graphic, Managers immediately know the performance of all snowmaking operations because….</a:t>
            </a:r>
            <a:r>
              <a:rPr lang="en-US" sz="1200" b="1" i="1" dirty="0"/>
              <a:t>Performance Margins are the tell-tale KPI‘s of snowmaking</a:t>
            </a:r>
            <a:endParaRPr lang="en-US" sz="1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52006"/>
      </p:ext>
    </p:extLst>
  </p:cSld>
  <p:clrMapOvr>
    <a:masterClrMapping/>
  </p:clrMapOvr>
  <p:transition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696200" cy="54102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9600" b="1" dirty="0" smtClean="0"/>
              <a:t>How Do Performance Margins Improve Your Snowmaking?</a:t>
            </a:r>
            <a:endParaRPr lang="en-US" sz="4000" b="1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8000" dirty="0" smtClean="0"/>
              <a:t>Margins measure operational actions of the entire process, so managers know the value of all practices, including best and worst practices. This knowledge empowers decision-making and adjustments that:</a:t>
            </a:r>
          </a:p>
          <a:p>
            <a:pPr marL="0" indent="0">
              <a:spcBef>
                <a:spcPts val="0"/>
              </a:spcBef>
              <a:buNone/>
            </a:pPr>
            <a:endParaRPr lang="en-US" sz="7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7200" dirty="0" smtClean="0"/>
              <a:t>    	1. </a:t>
            </a:r>
            <a:r>
              <a:rPr lang="en-US" sz="7200" b="1" i="1" dirty="0" smtClean="0"/>
              <a:t>Identify and close the gap that exists between actual and potential 	     snow production.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72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7200" dirty="0" smtClean="0"/>
              <a:t>	2. </a:t>
            </a:r>
            <a:r>
              <a:rPr lang="en-US" sz="7200" dirty="0"/>
              <a:t>Reduce </a:t>
            </a:r>
            <a:r>
              <a:rPr lang="en-US" sz="7200" dirty="0" smtClean="0"/>
              <a:t>energy waste by knowing exactly when it occurs. </a:t>
            </a:r>
          </a:p>
          <a:p>
            <a:pPr marL="0" indent="0">
              <a:spcBef>
                <a:spcPts val="0"/>
              </a:spcBef>
              <a:buNone/>
            </a:pPr>
            <a:endParaRPr lang="en-US" sz="7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7200" dirty="0"/>
              <a:t>	</a:t>
            </a:r>
            <a:r>
              <a:rPr lang="en-US" sz="7200" dirty="0" smtClean="0"/>
              <a:t>3. Optimize technology of low-e snow guns and automation.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	4. Use statistical management methods that account for the 	    	     effects of temperature, instead of habits.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	5. Accelerate the pace of energy savings – by expanding frequency and 	     longevity of best practices.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dirty="0" smtClean="0"/>
          </a:p>
          <a:p>
            <a:pPr>
              <a:buNone/>
            </a:pPr>
            <a:endParaRPr lang="en-US" sz="7200" dirty="0" smtClean="0">
              <a:latin typeface="+mj-lt"/>
            </a:endParaRPr>
          </a:p>
          <a:p>
            <a:pPr>
              <a:buNone/>
            </a:pPr>
            <a:endParaRPr lang="en-US" sz="8000" dirty="0" smtClean="0">
              <a:latin typeface="+mj-lt"/>
            </a:endParaRPr>
          </a:p>
          <a:p>
            <a:pPr>
              <a:buNone/>
            </a:pPr>
            <a:endParaRPr lang="en-US" sz="8000" dirty="0" smtClean="0">
              <a:latin typeface="+mj-lt"/>
            </a:endParaRPr>
          </a:p>
          <a:p>
            <a:pPr>
              <a:buNone/>
            </a:pPr>
            <a:endParaRPr lang="en-US" sz="8000" dirty="0" smtClean="0">
              <a:latin typeface="+mj-lt"/>
            </a:endParaRPr>
          </a:p>
          <a:p>
            <a:pPr>
              <a:buNone/>
            </a:pPr>
            <a:endParaRPr lang="en-US" sz="8000" dirty="0" smtClean="0">
              <a:latin typeface="+mj-lt"/>
            </a:endParaRPr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>
              <a:buNone/>
            </a:pPr>
            <a:endParaRPr lang="en-US" sz="5000" dirty="0" smtClean="0"/>
          </a:p>
          <a:p>
            <a:pPr>
              <a:buNone/>
            </a:pPr>
            <a:r>
              <a:rPr lang="en-US" sz="5000" dirty="0" smtClean="0"/>
              <a:t>	</a:t>
            </a:r>
          </a:p>
          <a:p>
            <a:pPr>
              <a:buNone/>
            </a:pPr>
            <a:endParaRPr lang="en-US" sz="5000" dirty="0" smtClean="0"/>
          </a:p>
          <a:p>
            <a:pPr algn="ctr">
              <a:buNone/>
            </a:pPr>
            <a:endParaRPr lang="en-US" sz="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4. Adjustments &amp; Corrections for Improved Performance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52006"/>
      </p:ext>
    </p:extLst>
  </p:cSld>
  <p:clrMapOvr>
    <a:masterClrMapping/>
  </p:clrMapOvr>
  <p:transition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696200" cy="54102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9600" b="1" dirty="0" smtClean="0"/>
              <a:t>How Do Performance Margins Improve Your Snowmaking?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8000" dirty="0" smtClean="0"/>
              <a:t>Your business immediately benefits as the manufacturing process makes and quantifies the most snow for the least expense. </a:t>
            </a:r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r>
              <a:rPr lang="en-US" sz="8000" dirty="0" smtClean="0"/>
              <a:t>This happens with adjustments to…</a:t>
            </a:r>
          </a:p>
          <a:p>
            <a:pPr marL="740664" indent="-283464">
              <a:spcBef>
                <a:spcPts val="0"/>
              </a:spcBef>
            </a:pPr>
            <a:r>
              <a:rPr lang="en-US" sz="7200" dirty="0" smtClean="0"/>
              <a:t>Snow gun selection </a:t>
            </a:r>
          </a:p>
          <a:p>
            <a:pPr marL="740664" indent="-283464">
              <a:spcBef>
                <a:spcPts val="0"/>
              </a:spcBef>
            </a:pPr>
            <a:r>
              <a:rPr lang="en-US" sz="7200" dirty="0" smtClean="0"/>
              <a:t>Compressor bypass</a:t>
            </a:r>
          </a:p>
          <a:p>
            <a:pPr marL="740664" indent="-283464">
              <a:spcBef>
                <a:spcPts val="0"/>
              </a:spcBef>
            </a:pPr>
            <a:r>
              <a:rPr lang="en-US" sz="7200" dirty="0"/>
              <a:t>P</a:t>
            </a:r>
            <a:r>
              <a:rPr lang="en-US" sz="7200" dirty="0" smtClean="0"/>
              <a:t>ump sequencing</a:t>
            </a:r>
          </a:p>
          <a:p>
            <a:pPr marL="740664" indent="-283464">
              <a:spcBef>
                <a:spcPts val="0"/>
              </a:spcBef>
            </a:pPr>
            <a:r>
              <a:rPr lang="en-US" sz="7200" dirty="0"/>
              <a:t>T</a:t>
            </a:r>
            <a:r>
              <a:rPr lang="en-US" sz="7200" dirty="0" smtClean="0"/>
              <a:t>ransportation </a:t>
            </a:r>
          </a:p>
          <a:p>
            <a:pPr marL="740664" indent="-283464">
              <a:spcBef>
                <a:spcPts val="0"/>
              </a:spcBef>
            </a:pPr>
            <a:r>
              <a:rPr lang="en-US" sz="7200" dirty="0"/>
              <a:t>F</a:t>
            </a:r>
            <a:r>
              <a:rPr lang="en-US" sz="7200" dirty="0" smtClean="0"/>
              <a:t>ield communications</a:t>
            </a:r>
          </a:p>
          <a:p>
            <a:pPr marL="0" indent="0">
              <a:buNone/>
            </a:pPr>
            <a:r>
              <a:rPr lang="en-US" sz="8000" dirty="0" smtClean="0"/>
              <a:t>Costs are reduced by 4%-20%. </a:t>
            </a:r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r>
              <a:rPr lang="en-US" sz="8000" b="1" dirty="0" smtClean="0"/>
              <a:t>Depending on the size of the system, </a:t>
            </a:r>
            <a:r>
              <a:rPr lang="en-US" sz="8000" b="1" i="1" dirty="0" smtClean="0"/>
              <a:t>annual</a:t>
            </a:r>
            <a:r>
              <a:rPr lang="en-US" sz="8000" b="1" dirty="0" smtClean="0"/>
              <a:t> expenses decrease by $20,000-$100,000 – </a:t>
            </a:r>
            <a:r>
              <a:rPr lang="en-US" sz="8000" b="1" i="1" dirty="0" smtClean="0"/>
              <a:t>for the same amount of snow. </a:t>
            </a:r>
          </a:p>
          <a:p>
            <a:pPr marL="0" indent="0">
              <a:buNone/>
            </a:pPr>
            <a:endParaRPr lang="en-US" sz="8000" b="1" i="1" dirty="0" smtClean="0"/>
          </a:p>
          <a:p>
            <a:pPr marL="0" indent="0">
              <a:buNone/>
            </a:pPr>
            <a:endParaRPr lang="en-US" sz="8000" b="1" dirty="0" smtClean="0">
              <a:latin typeface="+mj-lt"/>
            </a:endParaRPr>
          </a:p>
          <a:p>
            <a:pPr marL="0" indent="0">
              <a:buNone/>
            </a:pPr>
            <a:endParaRPr lang="en-US" sz="8000" b="1" dirty="0" smtClean="0">
              <a:latin typeface="+mj-lt"/>
            </a:endParaRPr>
          </a:p>
          <a:p>
            <a:pPr>
              <a:buNone/>
            </a:pPr>
            <a:endParaRPr lang="en-US" sz="7200" dirty="0" smtClean="0">
              <a:latin typeface="+mj-lt"/>
            </a:endParaRPr>
          </a:p>
          <a:p>
            <a:pPr>
              <a:buNone/>
            </a:pPr>
            <a:endParaRPr lang="en-US" sz="8000" dirty="0" smtClean="0">
              <a:latin typeface="+mj-lt"/>
            </a:endParaRPr>
          </a:p>
          <a:p>
            <a:pPr>
              <a:buNone/>
            </a:pPr>
            <a:endParaRPr lang="en-US" sz="8000" dirty="0" smtClean="0">
              <a:latin typeface="+mj-lt"/>
            </a:endParaRPr>
          </a:p>
          <a:p>
            <a:pPr>
              <a:buNone/>
            </a:pPr>
            <a:endParaRPr lang="en-US" sz="8000" dirty="0" smtClean="0">
              <a:latin typeface="+mj-lt"/>
            </a:endParaRPr>
          </a:p>
          <a:p>
            <a:pPr>
              <a:buNone/>
            </a:pPr>
            <a:endParaRPr lang="en-US" sz="8000" dirty="0" smtClean="0">
              <a:latin typeface="+mj-lt"/>
            </a:endParaRPr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>
              <a:buNone/>
            </a:pPr>
            <a:endParaRPr lang="en-US" sz="5000" dirty="0" smtClean="0"/>
          </a:p>
          <a:p>
            <a:pPr>
              <a:buNone/>
            </a:pPr>
            <a:r>
              <a:rPr lang="en-US" sz="5000" dirty="0" smtClean="0"/>
              <a:t>	</a:t>
            </a:r>
          </a:p>
          <a:p>
            <a:pPr>
              <a:buNone/>
            </a:pPr>
            <a:endParaRPr lang="en-US" sz="5000" dirty="0" smtClean="0"/>
          </a:p>
          <a:p>
            <a:pPr algn="ctr">
              <a:buNone/>
            </a:pPr>
            <a:endParaRPr lang="en-US" sz="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4. Adjustments &amp; Corrections for Improved Performance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52006"/>
      </p:ext>
    </p:extLst>
  </p:cSld>
  <p:clrMapOvr>
    <a:masterClrMapping/>
  </p:clrMapOvr>
  <p:transition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627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696200" cy="5410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b="1" dirty="0"/>
              <a:t>Do nothing</a:t>
            </a:r>
            <a:r>
              <a:rPr lang="en-US" sz="8000" dirty="0"/>
              <a:t>…fact is we can’t manage what we don’t </a:t>
            </a:r>
            <a:r>
              <a:rPr lang="en-US" sz="8000" dirty="0" smtClean="0"/>
              <a:t>measure.</a:t>
            </a:r>
            <a:endParaRPr lang="en-US" sz="8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/>
              <a:t>Every other department runs on profit (performance) margins</a:t>
            </a:r>
          </a:p>
          <a:p>
            <a:pPr marL="457200" lvl="1" indent="0">
              <a:buNone/>
            </a:pPr>
            <a:r>
              <a:rPr lang="en-US" sz="7200" dirty="0"/>
              <a:t>     Why not Snowmaking? </a:t>
            </a:r>
          </a:p>
          <a:p>
            <a:pPr marL="457200" lvl="1" indent="0">
              <a:buNone/>
            </a:pPr>
            <a:endParaRPr lang="en-US" sz="8000" dirty="0"/>
          </a:p>
          <a:p>
            <a:pPr marL="457200" lvl="1" indent="0">
              <a:buNone/>
            </a:pPr>
            <a:endParaRPr lang="en-US" sz="8000" dirty="0"/>
          </a:p>
          <a:p>
            <a:r>
              <a:rPr lang="en-US" sz="8000" dirty="0" smtClean="0"/>
              <a:t>Accounting (analytic) tools </a:t>
            </a:r>
            <a:r>
              <a:rPr lang="en-US" sz="8000" dirty="0"/>
              <a:t>are available that </a:t>
            </a:r>
            <a:r>
              <a:rPr lang="en-US" sz="8000" b="1" dirty="0" smtClean="0"/>
              <a:t>Quantify the snowmaking process</a:t>
            </a:r>
            <a:r>
              <a:rPr lang="en-US" sz="8000" dirty="0" smtClean="0"/>
              <a:t>…with </a:t>
            </a:r>
            <a:endParaRPr lang="en-US" sz="80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7200" dirty="0"/>
              <a:t>Temperature-based </a:t>
            </a:r>
            <a:r>
              <a:rPr lang="en-US" sz="7200" dirty="0" smtClean="0"/>
              <a:t>systems </a:t>
            </a:r>
            <a:r>
              <a:rPr lang="en-US" sz="7200" dirty="0"/>
              <a:t>of </a:t>
            </a:r>
            <a:r>
              <a:rPr lang="en-US" sz="7200" dirty="0" smtClean="0"/>
              <a:t>accountability.</a:t>
            </a:r>
            <a:endParaRPr lang="en-US" sz="72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7200" dirty="0"/>
              <a:t>Performance Margins that </a:t>
            </a:r>
            <a:r>
              <a:rPr lang="en-US" sz="7200" dirty="0" smtClean="0"/>
              <a:t>report the </a:t>
            </a:r>
            <a:r>
              <a:rPr lang="en-US" sz="7200" dirty="0"/>
              <a:t>gap and values between actual and potential </a:t>
            </a:r>
            <a:r>
              <a:rPr lang="en-US" sz="7200" dirty="0" smtClean="0"/>
              <a:t>production.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7200" dirty="0" smtClean="0"/>
              <a:t>Metrics that identify and measure energy waste.     </a:t>
            </a:r>
            <a:endParaRPr lang="en-US" sz="72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7200" dirty="0"/>
              <a:t>Easy to use Excel </a:t>
            </a:r>
            <a:r>
              <a:rPr lang="en-US" sz="7200" dirty="0" smtClean="0"/>
              <a:t>format.</a:t>
            </a:r>
            <a:endParaRPr lang="en-US" sz="7200" dirty="0"/>
          </a:p>
          <a:p>
            <a:pPr marL="457200" lvl="1" indent="0">
              <a:spcBef>
                <a:spcPts val="0"/>
              </a:spcBef>
              <a:buNone/>
            </a:pPr>
            <a:endParaRPr lang="en-US" sz="8000" dirty="0"/>
          </a:p>
          <a:p>
            <a:pPr marL="457200" lvl="1" indent="0">
              <a:spcBef>
                <a:spcPts val="0"/>
              </a:spcBef>
              <a:buNone/>
            </a:pPr>
            <a:endParaRPr lang="en-US" sz="8000" dirty="0"/>
          </a:p>
          <a:p>
            <a:pPr>
              <a:spcBef>
                <a:spcPts val="0"/>
              </a:spcBef>
            </a:pPr>
            <a:r>
              <a:rPr lang="en-US" sz="8000" b="1" dirty="0"/>
              <a:t>Improve productivity </a:t>
            </a:r>
            <a:r>
              <a:rPr lang="en-US" sz="8000" dirty="0"/>
              <a:t>while reducing </a:t>
            </a:r>
            <a:r>
              <a:rPr lang="en-US" sz="8000" dirty="0" smtClean="0"/>
              <a:t>expenses.</a:t>
            </a:r>
            <a:endParaRPr lang="en-US" sz="80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7200" dirty="0"/>
              <a:t>Make more snow sooner, for less </a:t>
            </a:r>
            <a:r>
              <a:rPr lang="en-US" sz="7200" dirty="0" smtClean="0"/>
              <a:t>cost.</a:t>
            </a:r>
            <a:endParaRPr lang="en-US" sz="72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7200" dirty="0" smtClean="0"/>
              <a:t>Measure best practices with asset utilization.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7200" dirty="0"/>
          </a:p>
          <a:p>
            <a:pPr marL="0" indent="0">
              <a:buNone/>
            </a:pPr>
            <a:endParaRPr lang="en-US" sz="5600" dirty="0"/>
          </a:p>
          <a:p>
            <a:pPr marL="0">
              <a:spcBef>
                <a:spcPts val="0"/>
              </a:spcBef>
              <a:buNone/>
            </a:pPr>
            <a:endParaRPr lang="en-US" sz="2000" dirty="0">
              <a:latin typeface="+mj-lt"/>
            </a:endParaRPr>
          </a:p>
          <a:p>
            <a:pPr marL="0">
              <a:spcBef>
                <a:spcPts val="0"/>
              </a:spcBef>
              <a:buNone/>
            </a:pPr>
            <a:endParaRPr lang="en-US" sz="2400" dirty="0" smtClean="0">
              <a:latin typeface="+mj-lt"/>
            </a:endParaRPr>
          </a:p>
          <a:p>
            <a:pPr marL="0">
              <a:spcBef>
                <a:spcPts val="0"/>
              </a:spcBef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r>
              <a:rPr lang="en-US" sz="2000" dirty="0" smtClean="0"/>
              <a:t>	</a:t>
            </a:r>
          </a:p>
          <a:p>
            <a:pPr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>
                <a:solidFill>
                  <a:schemeClr val="bg1"/>
                </a:solidFill>
              </a:rPr>
              <a:t>T</a:t>
            </a:r>
            <a:r>
              <a:rPr lang="en-US" sz="2800" b="1" dirty="0" smtClean="0">
                <a:solidFill>
                  <a:schemeClr val="bg1"/>
                </a:solidFill>
              </a:rPr>
              <a:t>ake Away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8" name="Picture 2" descr="C:\Documents and Settings\owner\Local Settings\Temporary Internet Files\Content.IE5\3Z2WZLDP\MCj023942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3763" y="381000"/>
            <a:ext cx="1590237" cy="175260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6427"/>
      </p:ext>
    </p:extLst>
  </p:cSld>
  <p:clrMapOvr>
    <a:masterClrMapping/>
  </p:clrMapOvr>
  <p:transition advTm="4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627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696200" cy="5410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 marL="0">
              <a:spcBef>
                <a:spcPts val="0"/>
              </a:spcBef>
              <a:buNone/>
            </a:pPr>
            <a:endParaRPr lang="en-US" sz="8000" dirty="0" smtClean="0"/>
          </a:p>
          <a:p>
            <a:pPr marL="0">
              <a:spcBef>
                <a:spcPts val="0"/>
              </a:spcBef>
              <a:buNone/>
            </a:pPr>
            <a:endParaRPr lang="en-US" sz="8000" dirty="0"/>
          </a:p>
          <a:p>
            <a:pPr marL="0">
              <a:spcBef>
                <a:spcPts val="0"/>
              </a:spcBef>
              <a:buNone/>
            </a:pPr>
            <a:endParaRPr lang="en-US" sz="8000" dirty="0" smtClean="0"/>
          </a:p>
          <a:p>
            <a:pPr marL="0">
              <a:spcBef>
                <a:spcPts val="0"/>
              </a:spcBef>
              <a:buNone/>
            </a:pPr>
            <a:r>
              <a:rPr lang="en-US" sz="8000" dirty="0" smtClean="0"/>
              <a:t>Starting </a:t>
            </a:r>
            <a:r>
              <a:rPr lang="en-US" sz="8000" dirty="0"/>
              <a:t>Point</a:t>
            </a:r>
          </a:p>
          <a:p>
            <a:pPr marL="0" indent="0">
              <a:buNone/>
            </a:pPr>
            <a:endParaRPr lang="en-US" sz="8000" dirty="0"/>
          </a:p>
          <a:p>
            <a:pPr>
              <a:spcBef>
                <a:spcPts val="48"/>
              </a:spcBef>
            </a:pPr>
            <a:r>
              <a:rPr lang="en-US" sz="8000" dirty="0" smtClean="0"/>
              <a:t>Just </a:t>
            </a:r>
            <a:r>
              <a:rPr lang="en-US" sz="8000" dirty="0"/>
              <a:t>like all accounting systems, raw data needs to collected, computed and reported for snowmaking.</a:t>
            </a:r>
          </a:p>
          <a:p>
            <a:pPr>
              <a:spcBef>
                <a:spcPts val="48"/>
              </a:spcBef>
              <a:buNone/>
            </a:pPr>
            <a:endParaRPr lang="en-US" sz="4000" dirty="0"/>
          </a:p>
          <a:p>
            <a:pPr lvl="1">
              <a:spcBef>
                <a:spcPts val="48"/>
              </a:spcBef>
              <a:buFont typeface="Arial" pitchFamily="34" charset="0"/>
              <a:buChar char="•"/>
            </a:pPr>
            <a:r>
              <a:rPr lang="en-US" sz="7200" dirty="0"/>
              <a:t>Accomplished with manual </a:t>
            </a:r>
            <a:r>
              <a:rPr lang="en-US" sz="7200" dirty="0" smtClean="0"/>
              <a:t>data collection</a:t>
            </a:r>
            <a:r>
              <a:rPr lang="en-US" sz="7200" dirty="0"/>
              <a:t> </a:t>
            </a:r>
            <a:r>
              <a:rPr lang="en-US" sz="7200" dirty="0" smtClean="0"/>
              <a:t>and </a:t>
            </a:r>
            <a:r>
              <a:rPr lang="en-US" sz="7200" dirty="0"/>
              <a:t>spreadsheets or </a:t>
            </a:r>
            <a:r>
              <a:rPr lang="en-US" sz="7200" dirty="0" smtClean="0"/>
              <a:t>automatically with software.</a:t>
            </a:r>
          </a:p>
          <a:p>
            <a:pPr marL="0" indent="0">
              <a:spcBef>
                <a:spcPts val="48"/>
              </a:spcBef>
              <a:buNone/>
            </a:pPr>
            <a:endParaRPr lang="en-US" sz="8000" dirty="0" smtClean="0"/>
          </a:p>
          <a:p>
            <a:pPr marL="0" indent="0">
              <a:spcBef>
                <a:spcPts val="48"/>
              </a:spcBef>
              <a:buNone/>
            </a:pPr>
            <a:endParaRPr lang="en-US" sz="8000" dirty="0"/>
          </a:p>
          <a:p>
            <a:pPr>
              <a:spcBef>
                <a:spcPts val="48"/>
              </a:spcBef>
            </a:pPr>
            <a:r>
              <a:rPr lang="en-US" sz="8000" dirty="0" smtClean="0"/>
              <a:t>Our company provides data collection forms, training and software that helps your team benefit from these analytics and best practices.</a:t>
            </a:r>
          </a:p>
          <a:p>
            <a:pPr>
              <a:spcBef>
                <a:spcPts val="48"/>
              </a:spcBef>
            </a:pPr>
            <a:endParaRPr lang="en-US" sz="8000" dirty="0" smtClean="0"/>
          </a:p>
          <a:p>
            <a:pPr>
              <a:spcBef>
                <a:spcPts val="48"/>
              </a:spcBef>
            </a:pPr>
            <a:endParaRPr lang="en-US" sz="8000" dirty="0"/>
          </a:p>
          <a:p>
            <a:pPr>
              <a:spcBef>
                <a:spcPts val="48"/>
              </a:spcBef>
            </a:pPr>
            <a:r>
              <a:rPr lang="en-US" sz="8000" dirty="0" smtClean="0"/>
              <a:t>Further benefits from these management tools are shown on the Best </a:t>
            </a:r>
            <a:r>
              <a:rPr lang="en-US" sz="8000" dirty="0"/>
              <a:t>Practices page </a:t>
            </a:r>
            <a:r>
              <a:rPr lang="en-US" sz="8000" dirty="0" smtClean="0"/>
              <a:t>of </a:t>
            </a:r>
            <a:r>
              <a:rPr lang="en-US" sz="8000" dirty="0"/>
              <a:t>our </a:t>
            </a:r>
            <a:r>
              <a:rPr lang="en-US" sz="8000" dirty="0" smtClean="0"/>
              <a:t>website. </a:t>
            </a:r>
            <a:r>
              <a:rPr lang="en-US" sz="8000" dirty="0" smtClean="0">
                <a:solidFill>
                  <a:srgbClr val="00B050"/>
                </a:solidFill>
                <a:hlinkClick r:id="rId3"/>
              </a:rPr>
              <a:t>http</a:t>
            </a:r>
            <a:r>
              <a:rPr lang="en-US" sz="8000" dirty="0">
                <a:solidFill>
                  <a:srgbClr val="00B050"/>
                </a:solidFill>
                <a:hlinkClick r:id="rId3"/>
              </a:rPr>
              <a:t>://snowmakingefficiency.com/best-practices/</a:t>
            </a:r>
            <a:endParaRPr lang="en-US" sz="8000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900" dirty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					</a:t>
            </a:r>
            <a:endParaRPr lang="en-US" dirty="0"/>
          </a:p>
          <a:p>
            <a:pPr marL="0">
              <a:spcBef>
                <a:spcPts val="0"/>
              </a:spcBef>
              <a:buNone/>
            </a:pPr>
            <a:r>
              <a:rPr lang="en-US" sz="4200" dirty="0" smtClean="0"/>
              <a:t>	</a:t>
            </a:r>
          </a:p>
          <a:p>
            <a:pPr marL="0">
              <a:spcBef>
                <a:spcPts val="0"/>
              </a:spcBef>
              <a:buNone/>
            </a:pPr>
            <a:endParaRPr lang="en-US" sz="8000" dirty="0" smtClean="0">
              <a:latin typeface="+mj-lt"/>
            </a:endParaRPr>
          </a:p>
          <a:p>
            <a:pPr>
              <a:buNone/>
            </a:pPr>
            <a:r>
              <a:rPr lang="en-US" sz="5000" dirty="0" smtClean="0"/>
              <a:t>`</a:t>
            </a:r>
          </a:p>
          <a:p>
            <a:pPr algn="ctr">
              <a:buNone/>
            </a:pPr>
            <a:endParaRPr lang="en-US" sz="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Implementation and Training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5" y="672489"/>
            <a:ext cx="2047875" cy="13335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972"/>
      </p:ext>
    </p:extLst>
  </p:cSld>
  <p:clrMapOvr>
    <a:masterClrMapping/>
  </p:clrMapOvr>
  <p:transition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610600" cy="56488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 algn="ctr">
              <a:buNone/>
            </a:pPr>
            <a:endParaRPr lang="en-US" sz="8000" dirty="0" smtClean="0">
              <a:latin typeface="+mj-lt"/>
            </a:endParaRPr>
          </a:p>
          <a:p>
            <a:pPr algn="ctr">
              <a:buNone/>
            </a:pPr>
            <a:endParaRPr lang="en-US" sz="8000" dirty="0" smtClean="0">
              <a:latin typeface="+mj-lt"/>
            </a:endParaRPr>
          </a:p>
          <a:p>
            <a:pPr algn="ctr">
              <a:buNone/>
            </a:pPr>
            <a:endParaRPr lang="en-US" sz="8000" dirty="0" smtClean="0">
              <a:latin typeface="+mj-lt"/>
            </a:endParaRPr>
          </a:p>
          <a:p>
            <a:pPr algn="ctr">
              <a:buNone/>
            </a:pPr>
            <a:r>
              <a:rPr lang="en-US" sz="11200" dirty="0" smtClean="0">
                <a:latin typeface="+mj-lt"/>
              </a:rPr>
              <a:t>Snowmaking Efficiency, LLC</a:t>
            </a:r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 algn="ctr">
              <a:buNone/>
            </a:pPr>
            <a:r>
              <a:rPr lang="en-US" sz="8000" dirty="0" smtClean="0"/>
              <a:t>Brian Tito Alex</a:t>
            </a:r>
          </a:p>
          <a:p>
            <a:pPr marL="0" indent="0" algn="ctr">
              <a:buNone/>
            </a:pPr>
            <a:r>
              <a:rPr lang="en-US" sz="8000" dirty="0" smtClean="0"/>
              <a:t>406-261-6216</a:t>
            </a: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00B0F0"/>
                </a:solidFill>
                <a:hlinkClick r:id="rId3"/>
              </a:rPr>
              <a:t>tito@SnowmakingEfficiency.com</a:t>
            </a:r>
            <a:endParaRPr lang="en-US" sz="80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r>
              <a:rPr lang="en-US" sz="4000" dirty="0" smtClean="0"/>
              <a:t>©Copyright 2017  All Rights Reserved. </a:t>
            </a:r>
          </a:p>
          <a:p>
            <a:pPr marL="0" indent="0" algn="ctr">
              <a:buNone/>
            </a:pPr>
            <a:r>
              <a:rPr lang="en-US" sz="4000" dirty="0" smtClean="0"/>
              <a:t>Protected by copyright laws in the USA and international treaties.</a:t>
            </a:r>
          </a:p>
          <a:p>
            <a:pPr marL="0" indent="0" algn="ctr">
              <a:buNone/>
            </a:pPr>
            <a:r>
              <a:rPr lang="en-US" sz="4000" dirty="0" smtClean="0"/>
              <a:t>Share only with written authorization from Snowmaking Efficiency, LLC</a:t>
            </a:r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>
              <a:buNone/>
            </a:pPr>
            <a:endParaRPr lang="en-US" sz="5000" dirty="0" smtClean="0"/>
          </a:p>
          <a:p>
            <a:pPr>
              <a:buNone/>
            </a:pPr>
            <a:r>
              <a:rPr lang="en-US" sz="5000" dirty="0" smtClean="0"/>
              <a:t>	</a:t>
            </a:r>
          </a:p>
          <a:p>
            <a:pPr>
              <a:buNone/>
            </a:pPr>
            <a:endParaRPr lang="en-US" sz="5000" dirty="0" smtClean="0"/>
          </a:p>
          <a:p>
            <a:pPr algn="ctr">
              <a:buNone/>
            </a:pPr>
            <a:endParaRPr lang="en-US" sz="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Contact Us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6900" y="4038600"/>
            <a:ext cx="5600700" cy="8925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We </a:t>
            </a:r>
            <a:r>
              <a:rPr lang="en-US" sz="1400" dirty="0"/>
              <a:t>look forward to working with your team to measure productivity and maximize snow production. </a:t>
            </a:r>
            <a:r>
              <a:rPr lang="en-US" sz="1400" dirty="0" smtClean="0"/>
              <a:t> </a:t>
            </a:r>
          </a:p>
          <a:p>
            <a:pPr algn="ctr"/>
            <a:endParaRPr lang="en-US" sz="1000" dirty="0"/>
          </a:p>
          <a:p>
            <a:pPr algn="ctr"/>
            <a:r>
              <a:rPr lang="en-US" sz="1400" dirty="0" smtClean="0"/>
              <a:t>Please </a:t>
            </a:r>
            <a:r>
              <a:rPr lang="en-US" sz="1400" dirty="0"/>
              <a:t>contact us with any questions.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64684"/>
      </p:ext>
    </p:extLst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627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534400" cy="5410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4200" dirty="0" smtClean="0"/>
              <a:t>	</a:t>
            </a:r>
          </a:p>
          <a:p>
            <a:pPr marL="0">
              <a:spcBef>
                <a:spcPts val="0"/>
              </a:spcBef>
              <a:buNone/>
            </a:pPr>
            <a:endParaRPr lang="en-US" sz="4200" dirty="0" smtClean="0"/>
          </a:p>
          <a:p>
            <a:pPr marL="0" algn="ctr">
              <a:spcBef>
                <a:spcPts val="0"/>
              </a:spcBef>
              <a:buNone/>
            </a:pPr>
            <a:r>
              <a:rPr lang="en-US" sz="6700" dirty="0" smtClean="0"/>
              <a:t>Part II -  For Energy Managers</a:t>
            </a:r>
          </a:p>
          <a:p>
            <a:pPr marL="0">
              <a:spcBef>
                <a:spcPts val="0"/>
              </a:spcBef>
              <a:buNone/>
            </a:pPr>
            <a:endParaRPr lang="en-US" sz="2900" dirty="0" smtClean="0"/>
          </a:p>
          <a:p>
            <a:pPr marL="0">
              <a:spcBef>
                <a:spcPts val="0"/>
              </a:spcBef>
              <a:buNone/>
            </a:pPr>
            <a:r>
              <a:rPr lang="en-US" sz="4200" dirty="0" smtClean="0"/>
              <a:t>The next slides show analytics that measure snowmaking energy performance. </a:t>
            </a:r>
          </a:p>
          <a:p>
            <a:pPr marL="0">
              <a:spcBef>
                <a:spcPts val="0"/>
              </a:spcBef>
              <a:buNone/>
            </a:pPr>
            <a:endParaRPr lang="en-US" sz="5000" dirty="0" smtClean="0"/>
          </a:p>
          <a:p>
            <a:pPr marL="0">
              <a:spcBef>
                <a:spcPts val="0"/>
              </a:spcBef>
              <a:buNone/>
            </a:pPr>
            <a:endParaRPr lang="en-US" sz="8000" dirty="0" smtClean="0"/>
          </a:p>
          <a:p>
            <a:pPr marL="0">
              <a:spcBef>
                <a:spcPts val="0"/>
              </a:spcBef>
              <a:buNone/>
            </a:pPr>
            <a:endParaRPr lang="en-US" sz="7200" dirty="0" smtClean="0"/>
          </a:p>
          <a:p>
            <a:pPr marL="0" indent="0">
              <a:buNone/>
            </a:pPr>
            <a:endParaRPr lang="en-US" sz="8000" dirty="0"/>
          </a:p>
          <a:p>
            <a:pPr marL="347472" indent="-347472">
              <a:spcBef>
                <a:spcPts val="2400"/>
              </a:spcBef>
              <a:buNone/>
            </a:pPr>
            <a:endParaRPr lang="en-US" sz="8000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900" dirty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					</a:t>
            </a:r>
            <a:endParaRPr lang="en-US" dirty="0"/>
          </a:p>
          <a:p>
            <a:pPr marL="0">
              <a:spcBef>
                <a:spcPts val="0"/>
              </a:spcBef>
              <a:buNone/>
            </a:pPr>
            <a:r>
              <a:rPr lang="en-US" sz="4200" dirty="0" smtClean="0"/>
              <a:t>	</a:t>
            </a:r>
          </a:p>
          <a:p>
            <a:pPr marL="0">
              <a:spcBef>
                <a:spcPts val="0"/>
              </a:spcBef>
              <a:buNone/>
            </a:pPr>
            <a:endParaRPr lang="en-US" sz="8000" dirty="0" smtClean="0">
              <a:latin typeface="+mj-lt"/>
            </a:endParaRPr>
          </a:p>
          <a:p>
            <a:pPr marL="0">
              <a:spcBef>
                <a:spcPts val="0"/>
              </a:spcBef>
              <a:buNone/>
            </a:pPr>
            <a:endParaRPr lang="en-US" sz="8000" dirty="0" smtClean="0">
              <a:latin typeface="+mj-lt"/>
            </a:endParaRPr>
          </a:p>
          <a:p>
            <a:pPr>
              <a:buNone/>
            </a:pPr>
            <a:endParaRPr lang="en-US" sz="5000" dirty="0" smtClean="0"/>
          </a:p>
          <a:p>
            <a:pPr algn="ctr">
              <a:buNone/>
            </a:pPr>
            <a:endParaRPr lang="en-US" sz="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Energy Analytics  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6629400" cy="427886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972"/>
      </p:ext>
    </p:ext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627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874158" cy="56488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 marL="0">
              <a:spcBef>
                <a:spcPts val="0"/>
              </a:spcBef>
              <a:buNone/>
            </a:pPr>
            <a:endParaRPr lang="en-US" sz="8000" dirty="0"/>
          </a:p>
          <a:p>
            <a:pPr marL="0">
              <a:spcBef>
                <a:spcPts val="0"/>
              </a:spcBef>
              <a:buNone/>
            </a:pPr>
            <a:endParaRPr lang="en-US" sz="8000" dirty="0" smtClean="0"/>
          </a:p>
          <a:p>
            <a:pPr marL="0">
              <a:spcBef>
                <a:spcPts val="0"/>
              </a:spcBef>
              <a:buNone/>
            </a:pPr>
            <a:r>
              <a:rPr lang="en-US" sz="8000" dirty="0" smtClean="0"/>
              <a:t>Energy Management Truths </a:t>
            </a:r>
            <a:endParaRPr lang="en-US" sz="8000" dirty="0"/>
          </a:p>
          <a:p>
            <a:r>
              <a:rPr lang="en-US" sz="7200" dirty="0" smtClean="0"/>
              <a:t>Snowmaking energy is mostly managed as a measure of </a:t>
            </a:r>
          </a:p>
          <a:p>
            <a:pPr>
              <a:buNone/>
            </a:pPr>
            <a:r>
              <a:rPr lang="en-US" sz="7200" dirty="0" smtClean="0"/>
              <a:t>	monthly consumption, and not a measure of hourly efficiency. </a:t>
            </a:r>
            <a:endParaRPr lang="en-US" sz="7200" dirty="0"/>
          </a:p>
          <a:p>
            <a:pPr marL="0" indent="0">
              <a:buNone/>
            </a:pPr>
            <a:endParaRPr lang="en-US" sz="4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7200" dirty="0"/>
              <a:t>Snowmaking energy waste is unidentified and unmeasured. </a:t>
            </a:r>
            <a:endParaRPr lang="en-US" sz="7200" dirty="0" smtClean="0"/>
          </a:p>
          <a:p>
            <a:pPr marL="742950" lvl="2" indent="-342900"/>
            <a:r>
              <a:rPr lang="en-US" sz="6800" dirty="0" smtClean="0"/>
              <a:t>ID and Corrections result in making the most snow for the least expense. </a:t>
            </a:r>
            <a:endParaRPr lang="en-US" sz="6800" dirty="0"/>
          </a:p>
          <a:p>
            <a:pPr marL="0" indent="0">
              <a:buNone/>
            </a:pPr>
            <a:endParaRPr lang="en-US" sz="8000" dirty="0" smtClean="0"/>
          </a:p>
          <a:p>
            <a:pPr>
              <a:buNone/>
            </a:pPr>
            <a:r>
              <a:rPr lang="en-US" sz="8000" dirty="0" smtClean="0"/>
              <a:t>You’ve </a:t>
            </a:r>
            <a:r>
              <a:rPr lang="en-US" sz="8000" dirty="0"/>
              <a:t>C</a:t>
            </a:r>
            <a:r>
              <a:rPr lang="en-US" sz="8000" dirty="0" smtClean="0"/>
              <a:t>ome To The Right Place</a:t>
            </a:r>
          </a:p>
          <a:p>
            <a:r>
              <a:rPr lang="en-US" sz="7200" dirty="0" smtClean="0"/>
              <a:t>The good news is that analytics are available to properly measure snowmaking energy performance. They use the same four step process shown in the previous slides. </a:t>
            </a:r>
          </a:p>
          <a:p>
            <a:pPr marL="0" indent="0">
              <a:buNone/>
            </a:pPr>
            <a:endParaRPr lang="en-US" sz="4000" dirty="0" smtClean="0"/>
          </a:p>
          <a:p>
            <a:pPr marL="91440" lvl="1" indent="-1371600">
              <a:spcBef>
                <a:spcPts val="0"/>
              </a:spcBef>
              <a:buNone/>
            </a:pPr>
            <a:r>
              <a:rPr lang="en-US" sz="1800" dirty="0" smtClean="0"/>
              <a:t>		</a:t>
            </a:r>
            <a:r>
              <a:rPr lang="en-US" sz="7200" dirty="0" smtClean="0"/>
              <a:t>1</a:t>
            </a:r>
            <a:r>
              <a:rPr lang="en-US" sz="7200" i="1" dirty="0" smtClean="0"/>
              <a:t>. </a:t>
            </a:r>
            <a:r>
              <a:rPr lang="en-US" sz="7200" b="1" i="1" dirty="0"/>
              <a:t>Collect</a:t>
            </a:r>
            <a:r>
              <a:rPr lang="en-US" sz="7200" i="1" dirty="0"/>
              <a:t> Raw Data</a:t>
            </a:r>
          </a:p>
          <a:p>
            <a:pPr marL="91440" lvl="1" indent="-1371600">
              <a:spcBef>
                <a:spcPts val="0"/>
              </a:spcBef>
              <a:buNone/>
            </a:pPr>
            <a:r>
              <a:rPr lang="en-US" sz="7200" i="1" dirty="0"/>
              <a:t>		2. </a:t>
            </a:r>
            <a:r>
              <a:rPr lang="en-US" sz="7200" b="1" i="1" dirty="0"/>
              <a:t>Compile </a:t>
            </a:r>
            <a:r>
              <a:rPr lang="en-US" sz="7200" i="1" dirty="0"/>
              <a:t>Performance Benchmarks (temperature-based)</a:t>
            </a:r>
          </a:p>
          <a:p>
            <a:pPr marL="91440" lvl="1" indent="-1371600">
              <a:spcBef>
                <a:spcPts val="0"/>
              </a:spcBef>
              <a:buNone/>
            </a:pPr>
            <a:r>
              <a:rPr lang="en-US" sz="7200" i="1" dirty="0"/>
              <a:t>		3. </a:t>
            </a:r>
            <a:r>
              <a:rPr lang="en-US" sz="7200" b="1" i="1" dirty="0"/>
              <a:t>Compare </a:t>
            </a:r>
            <a:r>
              <a:rPr lang="en-US" sz="7200" i="1" dirty="0"/>
              <a:t>operations to the Benchmarks</a:t>
            </a:r>
          </a:p>
          <a:p>
            <a:pPr marL="91440" lvl="1" indent="-1371600">
              <a:spcBef>
                <a:spcPts val="0"/>
              </a:spcBef>
              <a:buNone/>
            </a:pPr>
            <a:r>
              <a:rPr lang="en-US" sz="7200" i="1" dirty="0"/>
              <a:t>		4. </a:t>
            </a:r>
            <a:r>
              <a:rPr lang="en-US" sz="7200" b="1" i="1" dirty="0"/>
              <a:t>Make adjustments </a:t>
            </a:r>
            <a:r>
              <a:rPr lang="en-US" sz="7200" i="1" dirty="0"/>
              <a:t>and corrections for improved performance </a:t>
            </a:r>
            <a:endParaRPr lang="en-US" sz="7200" i="1" dirty="0" smtClean="0"/>
          </a:p>
          <a:p>
            <a:pPr marL="91440" lvl="1" indent="-1371600">
              <a:spcBef>
                <a:spcPts val="0"/>
              </a:spcBef>
              <a:buNone/>
            </a:pPr>
            <a:endParaRPr lang="en-US" sz="4000" dirty="0" smtClean="0"/>
          </a:p>
          <a:p>
            <a:r>
              <a:rPr lang="en-US" sz="7200" dirty="0"/>
              <a:t>The </a:t>
            </a:r>
            <a:r>
              <a:rPr lang="en-US" sz="7200" dirty="0" smtClean="0"/>
              <a:t>metric </a:t>
            </a:r>
            <a:r>
              <a:rPr lang="en-US" sz="7200" dirty="0"/>
              <a:t>for energy performance is kWh/1,000 gallons of water (kWh/KGal) </a:t>
            </a:r>
            <a:r>
              <a:rPr lang="en-US" sz="7600" dirty="0" smtClean="0"/>
              <a:t>		</a:t>
            </a:r>
            <a:endParaRPr lang="en-US" sz="8000" dirty="0" smtClean="0"/>
          </a:p>
          <a:p>
            <a:pPr lvl="1">
              <a:buFont typeface="Arial" pitchFamily="34" charset="0"/>
              <a:buChar char="•"/>
            </a:pPr>
            <a:endParaRPr lang="en-US" sz="7200" dirty="0" smtClean="0"/>
          </a:p>
          <a:p>
            <a:pPr marL="0" indent="0">
              <a:buNone/>
            </a:pPr>
            <a:endParaRPr lang="en-US" sz="8000" dirty="0"/>
          </a:p>
          <a:p>
            <a:pPr marL="347472" indent="-347472">
              <a:spcBef>
                <a:spcPts val="2400"/>
              </a:spcBef>
              <a:buNone/>
            </a:pPr>
            <a:endParaRPr lang="en-US" sz="8000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900" dirty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					</a:t>
            </a:r>
            <a:endParaRPr lang="en-US" dirty="0"/>
          </a:p>
          <a:p>
            <a:pPr marL="0">
              <a:spcBef>
                <a:spcPts val="0"/>
              </a:spcBef>
              <a:buNone/>
            </a:pPr>
            <a:r>
              <a:rPr lang="en-US" sz="4200" dirty="0" smtClean="0"/>
              <a:t>	</a:t>
            </a:r>
          </a:p>
          <a:p>
            <a:pPr marL="0">
              <a:spcBef>
                <a:spcPts val="0"/>
              </a:spcBef>
              <a:buNone/>
            </a:pPr>
            <a:endParaRPr lang="en-US" sz="8000" dirty="0" smtClean="0">
              <a:latin typeface="+mj-lt"/>
            </a:endParaRPr>
          </a:p>
          <a:p>
            <a:pPr marL="0">
              <a:spcBef>
                <a:spcPts val="0"/>
              </a:spcBef>
              <a:buNone/>
            </a:pPr>
            <a:endParaRPr lang="en-US" sz="8000" dirty="0" smtClean="0">
              <a:latin typeface="+mj-lt"/>
            </a:endParaRPr>
          </a:p>
          <a:p>
            <a:pPr>
              <a:buNone/>
            </a:pPr>
            <a:endParaRPr lang="en-US" sz="5000" dirty="0" smtClean="0"/>
          </a:p>
          <a:p>
            <a:pPr algn="ctr">
              <a:buNone/>
            </a:pPr>
            <a:endParaRPr lang="en-US" sz="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How To…Measure Energy Performance 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8" name="Picture 7" descr="Energy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646332"/>
            <a:ext cx="2286000" cy="119801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5791200"/>
            <a:ext cx="48006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next few slides show examples of each step.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972"/>
      </p:ext>
    </p:extLst>
  </p:cSld>
  <p:clrMapOvr>
    <a:masterClrMapping/>
  </p:clrMapOvr>
  <p:transition advTm="4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696200" cy="541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dirty="0"/>
              <a:t>W</a:t>
            </a:r>
            <a:r>
              <a:rPr lang="en-US" sz="8000" dirty="0" smtClean="0"/>
              <a:t>hat is really going on with your snowmaking?</a:t>
            </a:r>
          </a:p>
          <a:p>
            <a:pPr>
              <a:buNone/>
            </a:pPr>
            <a:endParaRPr lang="en-US" sz="8000" dirty="0" smtClean="0"/>
          </a:p>
          <a:p>
            <a:pPr>
              <a:buNone/>
            </a:pPr>
            <a:endParaRPr lang="en-US" sz="8000" dirty="0" smtClean="0"/>
          </a:p>
          <a:p>
            <a:r>
              <a:rPr lang="en-US" sz="8000" dirty="0" smtClean="0"/>
              <a:t>Is the system always operating at maximum production? </a:t>
            </a:r>
          </a:p>
          <a:p>
            <a:pPr marL="0" indent="0">
              <a:buNone/>
            </a:pPr>
            <a:endParaRPr lang="en-US" sz="8000" dirty="0" smtClean="0"/>
          </a:p>
          <a:p>
            <a:endParaRPr lang="en-US" sz="8000" dirty="0" smtClean="0"/>
          </a:p>
          <a:p>
            <a:r>
              <a:rPr lang="en-US" sz="8000" dirty="0" smtClean="0"/>
              <a:t>How to identify and improve lost snow production?</a:t>
            </a:r>
          </a:p>
          <a:p>
            <a:endParaRPr lang="en-US" sz="8000" dirty="0" smtClean="0"/>
          </a:p>
          <a:p>
            <a:endParaRPr lang="en-US" sz="8000" dirty="0"/>
          </a:p>
          <a:p>
            <a:r>
              <a:rPr lang="en-US" sz="8000" dirty="0" smtClean="0"/>
              <a:t>How to identify and minimize energy waste? </a:t>
            </a:r>
          </a:p>
          <a:p>
            <a:pPr marL="0" indent="0">
              <a:buNone/>
            </a:pPr>
            <a:endParaRPr lang="en-US" sz="8000" dirty="0" smtClean="0"/>
          </a:p>
          <a:p>
            <a:endParaRPr lang="en-US" sz="8000" dirty="0"/>
          </a:p>
          <a:p>
            <a:r>
              <a:rPr lang="en-US" sz="8000" dirty="0" smtClean="0"/>
              <a:t>If you </a:t>
            </a:r>
            <a:r>
              <a:rPr lang="en-US" sz="8000" dirty="0"/>
              <a:t>a</a:t>
            </a:r>
            <a:r>
              <a:rPr lang="en-US" sz="8000" dirty="0" smtClean="0"/>
              <a:t>re using snowmaking data to measure best practices?</a:t>
            </a:r>
          </a:p>
          <a:p>
            <a:pPr>
              <a:buNone/>
            </a:pPr>
            <a:endParaRPr lang="en-US" sz="8000" dirty="0"/>
          </a:p>
          <a:p>
            <a:pPr marL="0" indent="0">
              <a:buNone/>
            </a:pPr>
            <a:endParaRPr lang="en-US" sz="8000" dirty="0" smtClean="0"/>
          </a:p>
          <a:p>
            <a:pPr>
              <a:buNone/>
            </a:pPr>
            <a:endParaRPr lang="en-US" sz="8000" dirty="0" smtClean="0"/>
          </a:p>
          <a:p>
            <a:endParaRPr lang="en-US" sz="8000" dirty="0" smtClean="0"/>
          </a:p>
          <a:p>
            <a:endParaRPr lang="en-US" sz="7600" dirty="0" smtClean="0"/>
          </a:p>
          <a:p>
            <a:endParaRPr lang="en-US" sz="8000" dirty="0"/>
          </a:p>
          <a:p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0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Do You Ever Wonder…?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10" name="Picture 2" descr="C:\Documents and Settings\owner\Local Settings\Temporary Internet Files\Content.IE5\3Z2WZLDP\MCj023942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663154"/>
            <a:ext cx="1866800" cy="20574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696200" cy="5410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r>
              <a:rPr lang="en-US" sz="2000" dirty="0" smtClean="0">
                <a:latin typeface="+mj-lt"/>
              </a:rPr>
              <a:t>	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1. Collect Raw Data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4" name="Picture 3" descr="Microsoft Excel - Daily Data Lo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8343900" cy="5842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4713027"/>
            <a:ext cx="5867400" cy="86177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Here is an example of the data collection form. Raw data for energy, water flows and temperatures, is collected and typed into the form by snowmakers. </a:t>
            </a:r>
          </a:p>
          <a:p>
            <a:endParaRPr lang="en-US" sz="800" dirty="0" smtClean="0"/>
          </a:p>
          <a:p>
            <a:r>
              <a:rPr lang="en-US" sz="1400" dirty="0" smtClean="0"/>
              <a:t>Or automatically populated from your operating system. 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93184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6962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latin typeface="+mj-lt"/>
              </a:rPr>
              <a:t>Benchmark for kWh/KGal  </a:t>
            </a: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r>
              <a:rPr lang="en-US" sz="2000" dirty="0" smtClean="0">
                <a:latin typeface="+mj-lt"/>
              </a:rPr>
              <a:t>	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2. Compile Energy Performance Benchmarks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258807" cy="533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5934670"/>
            <a:ext cx="5943600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/>
              <a:t>Step 2 is to compile the performance benchmark. 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The metric is kWh/KGal, for every degree of wet bulb temperature. </a:t>
            </a:r>
          </a:p>
          <a:p>
            <a:pPr>
              <a:defRPr/>
            </a:pPr>
            <a:r>
              <a:rPr lang="en-US" sz="1400" dirty="0" smtClean="0"/>
              <a:t>Here is an example of a benchmark curve and Targets for Energy Performance.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63439"/>
      </p:ext>
    </p:extLst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3. Compare Actual Operations to </a:t>
            </a:r>
            <a:r>
              <a:rPr lang="en-US" sz="2800" b="1" dirty="0">
                <a:solidFill>
                  <a:schemeClr val="bg1"/>
                </a:solidFill>
              </a:rPr>
              <a:t>t</a:t>
            </a:r>
            <a:r>
              <a:rPr lang="en-US" sz="2800" b="1" dirty="0" smtClean="0">
                <a:solidFill>
                  <a:schemeClr val="bg1"/>
                </a:solidFill>
              </a:rPr>
              <a:t>he Benchmark 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10" name="Content Placeholder 9" descr="Microsoft Excel - Snowmaking Benchmarks and KPI's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8343900" cy="5842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2334" y="2179093"/>
            <a:ext cx="3810000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After the energy benchmark is compiled, </a:t>
            </a:r>
            <a:endParaRPr lang="en-US" sz="1400" dirty="0" smtClean="0"/>
          </a:p>
          <a:p>
            <a:r>
              <a:rPr lang="en-US" sz="1400" dirty="0" smtClean="0"/>
              <a:t>hourly </a:t>
            </a:r>
            <a:r>
              <a:rPr lang="en-US" sz="1400" dirty="0"/>
              <a:t>operations are compared against it (Target) </a:t>
            </a:r>
          </a:p>
          <a:p>
            <a:r>
              <a:rPr lang="en-US" sz="1400" dirty="0"/>
              <a:t>to show energy performance.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" y="5606281"/>
            <a:ext cx="7086600" cy="12926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/>
              <a:t>Data points above the curve shows</a:t>
            </a:r>
            <a:r>
              <a:rPr lang="en-US" sz="1400" b="1" dirty="0"/>
              <a:t> </a:t>
            </a:r>
            <a:r>
              <a:rPr lang="en-US" sz="1400" b="1" i="1" dirty="0"/>
              <a:t>poor</a:t>
            </a:r>
            <a:r>
              <a:rPr lang="en-US" sz="1400" b="1" dirty="0"/>
              <a:t> </a:t>
            </a:r>
            <a:r>
              <a:rPr lang="en-US" sz="1400" dirty="0"/>
              <a:t>performance,  </a:t>
            </a:r>
          </a:p>
          <a:p>
            <a:pPr>
              <a:defRPr/>
            </a:pPr>
            <a:r>
              <a:rPr lang="en-US" sz="1400" dirty="0"/>
              <a:t>Data points below the curve shows </a:t>
            </a:r>
            <a:r>
              <a:rPr lang="en-US" sz="1400" b="1" i="1" dirty="0"/>
              <a:t>good</a:t>
            </a:r>
            <a:r>
              <a:rPr lang="en-US" sz="1400" dirty="0"/>
              <a:t> performance. </a:t>
            </a:r>
          </a:p>
          <a:p>
            <a:pPr>
              <a:defRPr/>
            </a:pPr>
            <a:r>
              <a:rPr lang="en-US" sz="1400" dirty="0"/>
              <a:t>Values are shown in the chart to the right.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r>
              <a:rPr lang="en-US" sz="1400" dirty="0"/>
              <a:t>From this one graphic, Managers immediately know the performance of all energy use because….</a:t>
            </a:r>
            <a:r>
              <a:rPr lang="en-US" sz="1400" b="1" i="1" dirty="0"/>
              <a:t>Performance Margins are the tell-tale KPI ‘s of snowmaking.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22909"/>
      </p:ext>
    </p:extLst>
  </p:cSld>
  <p:clrMapOvr>
    <a:masterClrMapping/>
  </p:clrMapOvr>
  <p:transition advTm="3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Energy Management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8" name="Content Placeholder 7" descr="Microsoft Excel - Snowmaking Benchmarks and KPI's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8343900" cy="5842336"/>
          </a:xfrm>
        </p:spPr>
      </p:pic>
      <p:sp>
        <p:nvSpPr>
          <p:cNvPr id="10" name="TextBox 9"/>
          <p:cNvSpPr txBox="1"/>
          <p:nvPr/>
        </p:nvSpPr>
        <p:spPr>
          <a:xfrm>
            <a:off x="228600" y="5867400"/>
            <a:ext cx="8001000" cy="86177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 energy management, data is further calculated into Gains or Loss of kWh and real energy dollars.</a:t>
            </a:r>
          </a:p>
          <a:p>
            <a:endParaRPr lang="en-US" sz="800" dirty="0" smtClean="0"/>
          </a:p>
          <a:p>
            <a:r>
              <a:rPr lang="en-US" sz="1400" dirty="0" smtClean="0"/>
              <a:t>This information empowers Managers to make immediate corrections that insure best practices. </a:t>
            </a:r>
          </a:p>
          <a:p>
            <a:r>
              <a:rPr lang="en-US" sz="1400" dirty="0" smtClean="0"/>
              <a:t>(A better management method than using end of month totals; when energy and money has been wasted.)  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7239000" y="2209800"/>
            <a:ext cx="10287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endParaRPr lang="en-US" dirty="0" smtClean="0"/>
          </a:p>
          <a:p>
            <a:fld id="{1F1FF102-AB06-4B59-8760-3FE1DECDB98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80323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5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696200" cy="54102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9600" b="1" dirty="0" smtClean="0"/>
              <a:t>How Do Performance Margins Improve </a:t>
            </a:r>
          </a:p>
          <a:p>
            <a:pPr marL="0" indent="0" algn="ctr">
              <a:buNone/>
            </a:pPr>
            <a:r>
              <a:rPr lang="en-US" sz="9600" b="1" i="1" dirty="0" smtClean="0"/>
              <a:t>Snowmaking</a:t>
            </a:r>
            <a:r>
              <a:rPr lang="en-US" sz="9600" b="1" dirty="0" smtClean="0"/>
              <a:t> </a:t>
            </a:r>
            <a:r>
              <a:rPr lang="en-US" sz="9600" b="1" i="1" dirty="0" smtClean="0"/>
              <a:t>Energy</a:t>
            </a:r>
            <a:r>
              <a:rPr lang="en-US" sz="9600" b="1" dirty="0" smtClean="0"/>
              <a:t> Use?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8000" dirty="0" smtClean="0"/>
              <a:t>Your business immediately benefits as </a:t>
            </a:r>
            <a:r>
              <a:rPr lang="en-US" sz="8000" b="1" dirty="0" smtClean="0"/>
              <a:t>energy waste is identified, measured and corrected. </a:t>
            </a:r>
            <a:r>
              <a:rPr lang="en-US" sz="8000" dirty="0" smtClean="0"/>
              <a:t>Decisions and actions (best practices) are quantified and reported so that you are making the most snow for the least expense. 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8000" dirty="0" smtClean="0"/>
              <a:t>This happens with adjustments to…</a:t>
            </a:r>
          </a:p>
          <a:p>
            <a:pPr marL="740664" indent="-283464">
              <a:spcBef>
                <a:spcPts val="0"/>
              </a:spcBef>
            </a:pPr>
            <a:r>
              <a:rPr lang="en-US" sz="7200" dirty="0" smtClean="0"/>
              <a:t>Snow gun selection </a:t>
            </a:r>
          </a:p>
          <a:p>
            <a:pPr marL="740664" indent="-283464">
              <a:spcBef>
                <a:spcPts val="0"/>
              </a:spcBef>
            </a:pPr>
            <a:r>
              <a:rPr lang="en-US" sz="7200" dirty="0" smtClean="0"/>
              <a:t>Compressor bypass</a:t>
            </a:r>
          </a:p>
          <a:p>
            <a:pPr marL="740664" indent="-283464">
              <a:spcBef>
                <a:spcPts val="0"/>
              </a:spcBef>
            </a:pPr>
            <a:r>
              <a:rPr lang="en-US" sz="7200" dirty="0"/>
              <a:t>P</a:t>
            </a:r>
            <a:r>
              <a:rPr lang="en-US" sz="7200" dirty="0" smtClean="0"/>
              <a:t>ump sequencing</a:t>
            </a:r>
          </a:p>
          <a:p>
            <a:pPr marL="740664" indent="-283464">
              <a:spcBef>
                <a:spcPts val="0"/>
              </a:spcBef>
            </a:pPr>
            <a:r>
              <a:rPr lang="en-US" sz="7200" dirty="0"/>
              <a:t>T</a:t>
            </a:r>
            <a:r>
              <a:rPr lang="en-US" sz="7200" dirty="0" smtClean="0"/>
              <a:t>ransportation </a:t>
            </a:r>
          </a:p>
          <a:p>
            <a:pPr marL="740664" indent="-283464">
              <a:spcBef>
                <a:spcPts val="0"/>
              </a:spcBef>
            </a:pPr>
            <a:r>
              <a:rPr lang="en-US" sz="7200" dirty="0"/>
              <a:t>F</a:t>
            </a:r>
            <a:r>
              <a:rPr lang="en-US" sz="7200" dirty="0" smtClean="0"/>
              <a:t>ield communications</a:t>
            </a:r>
          </a:p>
          <a:p>
            <a:pPr marL="0" indent="0">
              <a:buNone/>
            </a:pPr>
            <a:r>
              <a:rPr lang="en-US" sz="8000" dirty="0" smtClean="0"/>
              <a:t>Energy costs are reduced by 4%-20%. </a:t>
            </a:r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r>
              <a:rPr lang="en-US" sz="8000" b="1" dirty="0" smtClean="0"/>
              <a:t>Depending on the size of the system, </a:t>
            </a:r>
            <a:r>
              <a:rPr lang="en-US" sz="8000" b="1" i="1" dirty="0" smtClean="0"/>
              <a:t>annual</a:t>
            </a:r>
            <a:r>
              <a:rPr lang="en-US" sz="8000" b="1" dirty="0" smtClean="0"/>
              <a:t> expenses decrease by $20,000-$100,000 – </a:t>
            </a:r>
            <a:r>
              <a:rPr lang="en-US" sz="8000" b="1" i="1" dirty="0" smtClean="0"/>
              <a:t>for the same amount of snow. </a:t>
            </a:r>
          </a:p>
          <a:p>
            <a:pPr marL="0" indent="0">
              <a:buNone/>
            </a:pPr>
            <a:endParaRPr lang="en-US" sz="8000" b="1" dirty="0" smtClean="0">
              <a:latin typeface="+mj-lt"/>
            </a:endParaRPr>
          </a:p>
          <a:p>
            <a:pPr marL="0" indent="0">
              <a:buNone/>
            </a:pPr>
            <a:endParaRPr lang="en-US" sz="8000" b="1" dirty="0" smtClean="0">
              <a:latin typeface="+mj-lt"/>
            </a:endParaRPr>
          </a:p>
          <a:p>
            <a:pPr>
              <a:buNone/>
            </a:pPr>
            <a:endParaRPr lang="en-US" sz="7200" dirty="0" smtClean="0">
              <a:latin typeface="+mj-lt"/>
            </a:endParaRPr>
          </a:p>
          <a:p>
            <a:pPr>
              <a:buNone/>
            </a:pPr>
            <a:endParaRPr lang="en-US" sz="8000" dirty="0" smtClean="0">
              <a:latin typeface="+mj-lt"/>
            </a:endParaRPr>
          </a:p>
          <a:p>
            <a:pPr>
              <a:buNone/>
            </a:pPr>
            <a:endParaRPr lang="en-US" sz="8000" dirty="0" smtClean="0">
              <a:latin typeface="+mj-lt"/>
            </a:endParaRPr>
          </a:p>
          <a:p>
            <a:pPr>
              <a:buNone/>
            </a:pPr>
            <a:endParaRPr lang="en-US" sz="8000" dirty="0" smtClean="0">
              <a:latin typeface="+mj-lt"/>
            </a:endParaRPr>
          </a:p>
          <a:p>
            <a:pPr>
              <a:buNone/>
            </a:pPr>
            <a:endParaRPr lang="en-US" sz="8000" dirty="0" smtClean="0">
              <a:latin typeface="+mj-lt"/>
            </a:endParaRPr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>
              <a:buNone/>
            </a:pPr>
            <a:endParaRPr lang="en-US" sz="5000" dirty="0" smtClean="0"/>
          </a:p>
          <a:p>
            <a:pPr>
              <a:buNone/>
            </a:pPr>
            <a:r>
              <a:rPr lang="en-US" sz="5000" dirty="0" smtClean="0"/>
              <a:t>	</a:t>
            </a:r>
          </a:p>
          <a:p>
            <a:pPr>
              <a:buNone/>
            </a:pPr>
            <a:endParaRPr lang="en-US" sz="5000" dirty="0" smtClean="0"/>
          </a:p>
          <a:p>
            <a:pPr algn="ctr">
              <a:buNone/>
            </a:pPr>
            <a:endParaRPr lang="en-US" sz="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4. Adjustments &amp; Corrections for Improved Performance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06108"/>
      </p:ext>
    </p:extLst>
  </p:cSld>
  <p:clrMapOvr>
    <a:masterClrMapping/>
  </p:clrMapOvr>
  <p:transition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627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696200" cy="5410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 marL="0">
              <a:spcBef>
                <a:spcPts val="0"/>
              </a:spcBef>
              <a:buNone/>
            </a:pPr>
            <a:endParaRPr lang="en-US" sz="8000" dirty="0" smtClean="0"/>
          </a:p>
          <a:p>
            <a:pPr marL="0">
              <a:spcBef>
                <a:spcPts val="0"/>
              </a:spcBef>
              <a:buNone/>
            </a:pPr>
            <a:endParaRPr lang="en-US" sz="8000" dirty="0"/>
          </a:p>
          <a:p>
            <a:pPr marL="0">
              <a:spcBef>
                <a:spcPts val="0"/>
              </a:spcBef>
              <a:buNone/>
            </a:pPr>
            <a:endParaRPr lang="en-US" sz="8000" dirty="0" smtClean="0"/>
          </a:p>
          <a:p>
            <a:pPr marL="0">
              <a:spcBef>
                <a:spcPts val="0"/>
              </a:spcBef>
              <a:buNone/>
            </a:pPr>
            <a:r>
              <a:rPr lang="en-US" sz="8000" dirty="0" smtClean="0"/>
              <a:t>Starting </a:t>
            </a:r>
            <a:r>
              <a:rPr lang="en-US" sz="8000" dirty="0"/>
              <a:t>Point</a:t>
            </a:r>
          </a:p>
          <a:p>
            <a:pPr marL="0" indent="0">
              <a:buNone/>
            </a:pPr>
            <a:endParaRPr lang="en-US" sz="8000" dirty="0"/>
          </a:p>
          <a:p>
            <a:pPr>
              <a:spcBef>
                <a:spcPts val="48"/>
              </a:spcBef>
            </a:pPr>
            <a:r>
              <a:rPr lang="en-US" sz="8000" dirty="0" smtClean="0"/>
              <a:t>Just </a:t>
            </a:r>
            <a:r>
              <a:rPr lang="en-US" sz="8000" dirty="0"/>
              <a:t>like all accounting systems, raw data needs to collected, computed and reported for snowmaking.</a:t>
            </a:r>
          </a:p>
          <a:p>
            <a:pPr>
              <a:spcBef>
                <a:spcPts val="48"/>
              </a:spcBef>
              <a:buNone/>
            </a:pPr>
            <a:endParaRPr lang="en-US" sz="4000" dirty="0"/>
          </a:p>
          <a:p>
            <a:pPr lvl="1">
              <a:spcBef>
                <a:spcPts val="48"/>
              </a:spcBef>
              <a:buFont typeface="Arial" pitchFamily="34" charset="0"/>
              <a:buChar char="•"/>
            </a:pPr>
            <a:r>
              <a:rPr lang="en-US" sz="7200" dirty="0"/>
              <a:t>Accomplished with manual </a:t>
            </a:r>
            <a:r>
              <a:rPr lang="en-US" sz="7200" dirty="0" smtClean="0"/>
              <a:t>data collection and </a:t>
            </a:r>
            <a:r>
              <a:rPr lang="en-US" sz="7200" dirty="0"/>
              <a:t>spreadsheets or </a:t>
            </a:r>
            <a:r>
              <a:rPr lang="en-US" sz="7200" dirty="0" smtClean="0"/>
              <a:t>automatically with software.</a:t>
            </a:r>
          </a:p>
          <a:p>
            <a:pPr marL="0" indent="0">
              <a:spcBef>
                <a:spcPts val="48"/>
              </a:spcBef>
              <a:buNone/>
            </a:pPr>
            <a:endParaRPr lang="en-US" sz="8000" dirty="0" smtClean="0"/>
          </a:p>
          <a:p>
            <a:pPr marL="0" indent="0">
              <a:spcBef>
                <a:spcPts val="48"/>
              </a:spcBef>
              <a:buNone/>
            </a:pPr>
            <a:endParaRPr lang="en-US" sz="8000" dirty="0"/>
          </a:p>
          <a:p>
            <a:pPr>
              <a:spcBef>
                <a:spcPts val="48"/>
              </a:spcBef>
            </a:pPr>
            <a:r>
              <a:rPr lang="en-US" sz="8000" dirty="0" smtClean="0"/>
              <a:t>Our company provides data collection forms, training and software that helps your team benefit from these analytics and best practices.</a:t>
            </a:r>
          </a:p>
          <a:p>
            <a:pPr>
              <a:spcBef>
                <a:spcPts val="48"/>
              </a:spcBef>
            </a:pPr>
            <a:endParaRPr lang="en-US" sz="8000" dirty="0" smtClean="0"/>
          </a:p>
          <a:p>
            <a:pPr>
              <a:spcBef>
                <a:spcPts val="48"/>
              </a:spcBef>
            </a:pPr>
            <a:endParaRPr lang="en-US" sz="8000" dirty="0"/>
          </a:p>
          <a:p>
            <a:pPr>
              <a:spcBef>
                <a:spcPts val="48"/>
              </a:spcBef>
            </a:pPr>
            <a:r>
              <a:rPr lang="en-US" sz="8000" dirty="0" smtClean="0"/>
              <a:t>Further benefits from these management tools are shown on the Best </a:t>
            </a:r>
            <a:r>
              <a:rPr lang="en-US" sz="8000" dirty="0"/>
              <a:t>Practices page </a:t>
            </a:r>
            <a:r>
              <a:rPr lang="en-US" sz="8000" dirty="0" smtClean="0"/>
              <a:t>of </a:t>
            </a:r>
            <a:r>
              <a:rPr lang="en-US" sz="8000" dirty="0"/>
              <a:t>our </a:t>
            </a:r>
            <a:r>
              <a:rPr lang="en-US" sz="8000" dirty="0" smtClean="0"/>
              <a:t>website. </a:t>
            </a:r>
            <a:r>
              <a:rPr lang="en-US" sz="8000" dirty="0" smtClean="0">
                <a:solidFill>
                  <a:srgbClr val="00B050"/>
                </a:solidFill>
                <a:hlinkClick r:id="rId3"/>
              </a:rPr>
              <a:t>http</a:t>
            </a:r>
            <a:r>
              <a:rPr lang="en-US" sz="8000" dirty="0">
                <a:solidFill>
                  <a:srgbClr val="00B050"/>
                </a:solidFill>
                <a:hlinkClick r:id="rId3"/>
              </a:rPr>
              <a:t>://snowmakingefficiency.com/best-practices/</a:t>
            </a:r>
            <a:endParaRPr lang="en-US" sz="8000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900" dirty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					</a:t>
            </a:r>
            <a:endParaRPr lang="en-US" dirty="0"/>
          </a:p>
          <a:p>
            <a:pPr marL="0">
              <a:spcBef>
                <a:spcPts val="0"/>
              </a:spcBef>
              <a:buNone/>
            </a:pPr>
            <a:r>
              <a:rPr lang="en-US" sz="4200" dirty="0" smtClean="0"/>
              <a:t>	</a:t>
            </a:r>
          </a:p>
          <a:p>
            <a:pPr marL="0">
              <a:spcBef>
                <a:spcPts val="0"/>
              </a:spcBef>
              <a:buNone/>
            </a:pPr>
            <a:endParaRPr lang="en-US" sz="8000" dirty="0" smtClean="0">
              <a:latin typeface="+mj-lt"/>
            </a:endParaRPr>
          </a:p>
          <a:p>
            <a:pPr>
              <a:buNone/>
            </a:pPr>
            <a:r>
              <a:rPr lang="en-US" sz="5000" dirty="0" smtClean="0"/>
              <a:t>`</a:t>
            </a:r>
          </a:p>
          <a:p>
            <a:pPr algn="ctr">
              <a:buNone/>
            </a:pPr>
            <a:endParaRPr lang="en-US" sz="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Implementation and Training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5" y="672489"/>
            <a:ext cx="2047875" cy="13335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70831"/>
      </p:ext>
    </p:extLst>
  </p:cSld>
  <p:clrMapOvr>
    <a:masterClrMapping/>
  </p:clrMapOvr>
  <p:transition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696200" cy="5410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 algn="ctr">
              <a:buNone/>
            </a:pPr>
            <a:endParaRPr lang="en-US" sz="8000" dirty="0" smtClean="0">
              <a:latin typeface="+mj-lt"/>
            </a:endParaRPr>
          </a:p>
          <a:p>
            <a:pPr algn="ctr">
              <a:buNone/>
            </a:pPr>
            <a:endParaRPr lang="en-US" sz="8000" dirty="0" smtClean="0">
              <a:latin typeface="+mj-lt"/>
            </a:endParaRPr>
          </a:p>
          <a:p>
            <a:pPr algn="ctr">
              <a:buNone/>
            </a:pPr>
            <a:endParaRPr lang="en-US" sz="8000" dirty="0" smtClean="0">
              <a:latin typeface="+mj-lt"/>
            </a:endParaRPr>
          </a:p>
          <a:p>
            <a:pPr algn="ctr">
              <a:buNone/>
            </a:pPr>
            <a:r>
              <a:rPr lang="en-US" sz="11200" dirty="0" smtClean="0">
                <a:latin typeface="+mj-lt"/>
              </a:rPr>
              <a:t>Snowmaking Efficiency, LLC</a:t>
            </a:r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 algn="ctr">
              <a:buNone/>
            </a:pPr>
            <a:r>
              <a:rPr lang="en-US" sz="8000" dirty="0" smtClean="0"/>
              <a:t>Brian Tito Alex</a:t>
            </a:r>
          </a:p>
          <a:p>
            <a:pPr marL="0" indent="0" algn="ctr">
              <a:buNone/>
            </a:pPr>
            <a:r>
              <a:rPr lang="en-US" sz="8000" dirty="0" smtClean="0"/>
              <a:t>406-261-6216</a:t>
            </a: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00B0F0"/>
                </a:solidFill>
                <a:hlinkClick r:id="rId5"/>
              </a:rPr>
              <a:t>tito@SnowmakingEfficiency.com</a:t>
            </a:r>
            <a:endParaRPr lang="en-US" sz="80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endParaRPr lang="en-US" sz="5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©Copyright 2017  All Rights Reserved. </a:t>
            </a:r>
          </a:p>
          <a:p>
            <a:pPr marL="0" indent="0" algn="ctr">
              <a:buNone/>
            </a:pPr>
            <a:r>
              <a:rPr lang="en-US" sz="4000" dirty="0" smtClean="0"/>
              <a:t>Protected by copyright laws in the USA and international treaties.</a:t>
            </a:r>
          </a:p>
          <a:p>
            <a:pPr marL="0" indent="0" algn="ctr">
              <a:buNone/>
            </a:pPr>
            <a:r>
              <a:rPr lang="en-US" sz="4000" dirty="0" smtClean="0"/>
              <a:t>Share only with written authorization from Snowmaking Efficiency, LLC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>
              <a:buNone/>
            </a:pPr>
            <a:endParaRPr lang="en-US" sz="5000" dirty="0" smtClean="0"/>
          </a:p>
          <a:p>
            <a:pPr>
              <a:buNone/>
            </a:pPr>
            <a:r>
              <a:rPr lang="en-US" sz="5000" dirty="0" smtClean="0"/>
              <a:t>	</a:t>
            </a:r>
          </a:p>
          <a:p>
            <a:pPr>
              <a:buNone/>
            </a:pPr>
            <a:endParaRPr lang="en-US" sz="5000" dirty="0" smtClean="0"/>
          </a:p>
          <a:p>
            <a:pPr algn="ctr">
              <a:buNone/>
            </a:pPr>
            <a:endParaRPr lang="en-US" sz="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Contact Us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4191000"/>
            <a:ext cx="5257800" cy="8925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 </a:t>
            </a:r>
            <a:r>
              <a:rPr lang="en-US" sz="1400" dirty="0" smtClean="0"/>
              <a:t>look forward to working with your team to measure productivity </a:t>
            </a:r>
            <a:r>
              <a:rPr lang="en-US" sz="1400" dirty="0"/>
              <a:t>and maximize snow production. </a:t>
            </a:r>
          </a:p>
          <a:p>
            <a:pPr algn="ctr"/>
            <a:endParaRPr lang="en-US" sz="1000" dirty="0"/>
          </a:p>
          <a:p>
            <a:pPr algn="ctr"/>
            <a:r>
              <a:rPr lang="en-US" sz="1400" dirty="0"/>
              <a:t>Please contact us with any questions. </a:t>
            </a:r>
          </a:p>
        </p:txBody>
      </p:sp>
      <p:pic>
        <p:nvPicPr>
          <p:cNvPr id="4" name="alien-groo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714966" y="5410200"/>
            <a:ext cx="609600" cy="6096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0633"/>
      </p:ext>
    </p:extLst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30" y="839063"/>
            <a:ext cx="7696200" cy="541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000" dirty="0" smtClean="0"/>
          </a:p>
          <a:p>
            <a:endParaRPr lang="en-US" sz="80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8000" dirty="0" smtClean="0"/>
              <a:t>See </a:t>
            </a:r>
            <a:r>
              <a:rPr lang="en-US" sz="8000" b="1" dirty="0" smtClean="0"/>
              <a:t>Benchmark Analytics </a:t>
            </a:r>
            <a:r>
              <a:rPr lang="en-US" sz="8000" dirty="0" smtClean="0"/>
              <a:t>that…</a:t>
            </a:r>
          </a:p>
          <a:p>
            <a:pPr marL="742950" lvl="2" indent="-342900"/>
            <a:r>
              <a:rPr lang="en-US" sz="7200" dirty="0" smtClean="0"/>
              <a:t>Demystify the snowmaking process</a:t>
            </a:r>
          </a:p>
          <a:p>
            <a:pPr marL="742950" lvl="2" indent="-342900"/>
            <a:r>
              <a:rPr lang="en-US" sz="7200" dirty="0" smtClean="0"/>
              <a:t>Quantify</a:t>
            </a:r>
            <a:r>
              <a:rPr lang="en-US" sz="7200" dirty="0"/>
              <a:t> </a:t>
            </a:r>
            <a:r>
              <a:rPr lang="en-US" sz="7200" dirty="0" smtClean="0"/>
              <a:t>productivity</a:t>
            </a:r>
          </a:p>
          <a:p>
            <a:pPr marL="342900" lvl="1" indent="-342900">
              <a:buNone/>
            </a:pPr>
            <a:endParaRPr lang="en-US" sz="8000" dirty="0" smtClean="0"/>
          </a:p>
          <a:p>
            <a:pPr marL="342900" lvl="1" indent="-342900">
              <a:buNone/>
            </a:pPr>
            <a:endParaRPr lang="en-US" sz="8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8000" dirty="0" smtClean="0"/>
              <a:t>See tangible </a:t>
            </a:r>
            <a:r>
              <a:rPr lang="en-US" sz="8000" b="1" dirty="0" smtClean="0"/>
              <a:t>Performance Margins </a:t>
            </a:r>
            <a:r>
              <a:rPr lang="en-US" sz="8000" dirty="0" smtClean="0"/>
              <a:t>that…</a:t>
            </a:r>
            <a:endParaRPr lang="en-US" sz="7200" dirty="0" smtClean="0"/>
          </a:p>
          <a:p>
            <a:pPr marL="742950" lvl="2" indent="-342900"/>
            <a:r>
              <a:rPr lang="en-US" sz="7200" dirty="0" smtClean="0"/>
              <a:t>Empower snowmakers with useful Key Performance Indicators (KPI’s)</a:t>
            </a:r>
          </a:p>
          <a:p>
            <a:pPr marL="742950" lvl="2" indent="-342900"/>
            <a:r>
              <a:rPr lang="en-US" sz="7200" dirty="0"/>
              <a:t>ID and correct wasted snow </a:t>
            </a:r>
            <a:r>
              <a:rPr lang="en-US" sz="7200" dirty="0" smtClean="0"/>
              <a:t>production.</a:t>
            </a:r>
            <a:endParaRPr lang="en-US" sz="7200" dirty="0"/>
          </a:p>
          <a:p>
            <a:pPr marL="742950" lvl="2" indent="-342900"/>
            <a:r>
              <a:rPr lang="en-US" sz="7200" dirty="0"/>
              <a:t>ID and correct wasted </a:t>
            </a:r>
            <a:r>
              <a:rPr lang="en-US" sz="7200" dirty="0" smtClean="0"/>
              <a:t>energy.</a:t>
            </a:r>
          </a:p>
          <a:p>
            <a:pPr marL="742950" lvl="2" indent="-342900"/>
            <a:r>
              <a:rPr lang="en-US" sz="7200" dirty="0" smtClean="0"/>
              <a:t>Measure </a:t>
            </a:r>
            <a:r>
              <a:rPr lang="en-US" sz="7200" b="1" i="1" dirty="0" smtClean="0"/>
              <a:t>actua</a:t>
            </a:r>
            <a:r>
              <a:rPr lang="en-US" sz="7200" i="1" dirty="0" smtClean="0"/>
              <a:t>l</a:t>
            </a:r>
            <a:r>
              <a:rPr lang="en-US" sz="7200" dirty="0" smtClean="0"/>
              <a:t> snowmaking performance to</a:t>
            </a:r>
            <a:r>
              <a:rPr lang="en-US" sz="7200" b="1" dirty="0" smtClean="0"/>
              <a:t> </a:t>
            </a:r>
            <a:r>
              <a:rPr lang="en-US" sz="7200" b="1" i="1" dirty="0" smtClean="0"/>
              <a:t>potentia</a:t>
            </a:r>
            <a:r>
              <a:rPr lang="en-US" sz="7200" b="1" dirty="0" smtClean="0"/>
              <a:t>l </a:t>
            </a:r>
            <a:r>
              <a:rPr lang="en-US" sz="7200" dirty="0" smtClean="0"/>
              <a:t>snowmaking performance.</a:t>
            </a:r>
          </a:p>
          <a:p>
            <a:pPr marL="742950" lvl="2" indent="-342900"/>
            <a:r>
              <a:rPr lang="en-US" sz="7200" dirty="0"/>
              <a:t>Quantify you are making the most snow for the least </a:t>
            </a:r>
            <a:r>
              <a:rPr lang="en-US" sz="7200" dirty="0" smtClean="0"/>
              <a:t>expense.</a:t>
            </a:r>
          </a:p>
          <a:p>
            <a:pPr marL="400050" lvl="2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/>
          </a:p>
          <a:p>
            <a:endParaRPr lang="en-US" sz="8000" dirty="0" smtClean="0"/>
          </a:p>
          <a:p>
            <a:endParaRPr lang="en-US" sz="8000" dirty="0"/>
          </a:p>
          <a:p>
            <a:pPr marL="0" indent="0">
              <a:buNone/>
            </a:pPr>
            <a:endParaRPr lang="en-US" sz="8000" dirty="0" smtClean="0"/>
          </a:p>
          <a:p>
            <a:endParaRPr lang="en-US" sz="8000" dirty="0"/>
          </a:p>
          <a:p>
            <a:endParaRPr lang="en-US" sz="8000" dirty="0"/>
          </a:p>
          <a:p>
            <a:endParaRPr lang="en-US" sz="8000" dirty="0"/>
          </a:p>
          <a:p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0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For Answers…</a:t>
            </a:r>
            <a:r>
              <a:rPr lang="en-US" sz="2800" b="1" dirty="0">
                <a:solidFill>
                  <a:schemeClr val="bg1"/>
                </a:solidFill>
              </a:rPr>
              <a:t>Y</a:t>
            </a:r>
            <a:r>
              <a:rPr lang="en-US" sz="2800" b="1" dirty="0" smtClean="0">
                <a:solidFill>
                  <a:schemeClr val="bg1"/>
                </a:solidFill>
              </a:rPr>
              <a:t>ou’ve Come to the Right Place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06" y="646331"/>
            <a:ext cx="2923594" cy="2286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97917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153400" cy="541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dirty="0" smtClean="0"/>
              <a:t>Step 1 is to think differently about measuring snow production.</a:t>
            </a:r>
          </a:p>
          <a:p>
            <a:pPr lvl="1">
              <a:buFont typeface="Arial" pitchFamily="34" charset="0"/>
              <a:buChar char="•"/>
            </a:pPr>
            <a:r>
              <a:rPr lang="en-US" sz="7200" dirty="0" smtClean="0"/>
              <a:t>Typical </a:t>
            </a:r>
            <a:r>
              <a:rPr lang="en-US" sz="7200" dirty="0"/>
              <a:t>snowmaking measures performance with averages </a:t>
            </a:r>
            <a:r>
              <a:rPr lang="en-US" sz="7200" dirty="0" smtClean="0"/>
              <a:t>and totals of GPM</a:t>
            </a:r>
            <a:r>
              <a:rPr lang="en-US" sz="7200" dirty="0"/>
              <a:t>. </a:t>
            </a:r>
            <a:endParaRPr lang="en-US" sz="7200" dirty="0" smtClean="0"/>
          </a:p>
          <a:p>
            <a:pPr lvl="1">
              <a:buFont typeface="Arial" pitchFamily="34" charset="0"/>
              <a:buChar char="•"/>
            </a:pPr>
            <a:r>
              <a:rPr lang="en-US" sz="7200" dirty="0" smtClean="0"/>
              <a:t>GPM is a one-dimensional output, not a measure of efficiency.</a:t>
            </a:r>
          </a:p>
          <a:p>
            <a:pPr lvl="1">
              <a:buFont typeface="Arial" pitchFamily="34" charset="0"/>
              <a:buChar char="•"/>
            </a:pPr>
            <a:r>
              <a:rPr lang="en-US" sz="7200" dirty="0" smtClean="0"/>
              <a:t>Because GPM </a:t>
            </a:r>
            <a:r>
              <a:rPr lang="en-US" sz="7200" dirty="0"/>
              <a:t>is </a:t>
            </a:r>
            <a:r>
              <a:rPr lang="en-US" sz="7200" b="1" i="1" dirty="0" smtClean="0"/>
              <a:t>time-based</a:t>
            </a:r>
            <a:r>
              <a:rPr lang="en-US" sz="7200" dirty="0"/>
              <a:t> </a:t>
            </a:r>
            <a:r>
              <a:rPr lang="en-US" sz="7200" dirty="0" smtClean="0"/>
              <a:t>instead of </a:t>
            </a:r>
            <a:r>
              <a:rPr lang="en-US" sz="7200" b="1" i="1" dirty="0" smtClean="0"/>
              <a:t>temperature-based</a:t>
            </a:r>
            <a:r>
              <a:rPr lang="en-US" sz="7200" dirty="0" smtClean="0"/>
              <a:t>, it is not </a:t>
            </a:r>
            <a:r>
              <a:rPr lang="en-US" sz="7200" dirty="0"/>
              <a:t>properly </a:t>
            </a:r>
            <a:r>
              <a:rPr lang="en-US" sz="7200" dirty="0" smtClean="0"/>
              <a:t>weighted to measure snowmaking performance. Numbers </a:t>
            </a:r>
            <a:r>
              <a:rPr lang="en-US" sz="7200" dirty="0"/>
              <a:t>are easily skewed by a few days of cold temps or a week of warm </a:t>
            </a:r>
            <a:r>
              <a:rPr lang="en-US" sz="7200" dirty="0" smtClean="0"/>
              <a:t>temps.</a:t>
            </a:r>
          </a:p>
          <a:p>
            <a:pPr lvl="1">
              <a:buNone/>
            </a:pPr>
            <a:endParaRPr lang="en-US" sz="7200" dirty="0" smtClean="0"/>
          </a:p>
          <a:p>
            <a:pPr lvl="1">
              <a:buNone/>
            </a:pPr>
            <a:endParaRPr lang="en-US" sz="7200" dirty="0" smtClean="0"/>
          </a:p>
          <a:p>
            <a:pPr marL="457200" lvl="1" indent="0">
              <a:buNone/>
            </a:pPr>
            <a:endParaRPr lang="en-US" sz="7200" dirty="0" smtClean="0"/>
          </a:p>
          <a:p>
            <a:pPr marL="347472" lvl="1" indent="-347472">
              <a:buFont typeface="Arial" panose="020B0604020202020204" pitchFamily="34" charset="0"/>
              <a:buChar char="•"/>
            </a:pPr>
            <a:r>
              <a:rPr lang="en-US" sz="8000" dirty="0" smtClean="0"/>
              <a:t>Progressive </a:t>
            </a:r>
            <a:r>
              <a:rPr lang="en-US" sz="8000" dirty="0"/>
              <a:t>snowmaking t</a:t>
            </a:r>
            <a:r>
              <a:rPr lang="en-US" sz="8000" dirty="0" smtClean="0"/>
              <a:t>hinks like </a:t>
            </a:r>
            <a:r>
              <a:rPr lang="en-US" sz="8000" dirty="0"/>
              <a:t>a manufacturing facility </a:t>
            </a:r>
            <a:r>
              <a:rPr lang="en-US" sz="8000" dirty="0" smtClean="0"/>
              <a:t>– by using multi-dimensional metrics to measure operational performance. </a:t>
            </a:r>
          </a:p>
          <a:p>
            <a:pPr marL="740664" lvl="2" indent="-283464"/>
            <a:r>
              <a:rPr lang="en-US" sz="7200" b="1" i="1" dirty="0" smtClean="0"/>
              <a:t>Temperature-based</a:t>
            </a:r>
            <a:r>
              <a:rPr lang="en-US" sz="7200" dirty="0" smtClean="0"/>
              <a:t> KPI’s report </a:t>
            </a:r>
            <a:r>
              <a:rPr lang="en-US" sz="7200" b="1" i="1" dirty="0" smtClean="0"/>
              <a:t>Performance Margins </a:t>
            </a:r>
            <a:r>
              <a:rPr lang="en-US" sz="7200" dirty="0" smtClean="0"/>
              <a:t>that quantify:</a:t>
            </a:r>
            <a:endParaRPr lang="en-US" sz="7200" dirty="0"/>
          </a:p>
          <a:p>
            <a:pPr marL="1197864" lvl="3" indent="-283464">
              <a:buFont typeface="Arial" pitchFamily="34" charset="0"/>
              <a:buChar char="•"/>
            </a:pPr>
            <a:r>
              <a:rPr lang="en-US" sz="7200" dirty="0" smtClean="0"/>
              <a:t>$Cost/Acre-Foot </a:t>
            </a:r>
            <a:r>
              <a:rPr lang="en-US" sz="7200" dirty="0"/>
              <a:t>of </a:t>
            </a:r>
            <a:r>
              <a:rPr lang="en-US" sz="7200" dirty="0" smtClean="0"/>
              <a:t>Snow        </a:t>
            </a:r>
          </a:p>
          <a:p>
            <a:pPr marL="1197864" lvl="3" indent="-283464">
              <a:buFont typeface="Arial" pitchFamily="34" charset="0"/>
              <a:buChar char="•"/>
            </a:pPr>
            <a:r>
              <a:rPr lang="en-US" sz="7200" dirty="0" smtClean="0"/>
              <a:t>Energy Efficiency</a:t>
            </a: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0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How To…Measure Performance &amp; Productivity 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13091"/>
      </p:ext>
    </p:extLst>
  </p:cSld>
  <p:clrMapOvr>
    <a:masterClrMapping/>
  </p:clrMapOvr>
  <p:transition advTm="4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696200" cy="54102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8000" dirty="0" smtClean="0"/>
              <a:t> </a:t>
            </a:r>
            <a:endParaRPr lang="en-US" sz="8000" dirty="0"/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 smtClean="0"/>
              <a:t>The best analytic for measuring operations like snowmaking is Regression Analysis. This is because it…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 smtClean="0"/>
              <a:t>Fairly weighs the variable of temperature.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 smtClean="0"/>
              <a:t>Uses raw data from all operational resources, (water, energy, temperature and labor) And not just GPM. </a:t>
            </a:r>
          </a:p>
          <a:p>
            <a:pPr marL="457200" lvl="1" indent="0">
              <a:buNone/>
            </a:pPr>
            <a:endParaRPr lang="en-US" sz="8000" dirty="0" smtClean="0"/>
          </a:p>
          <a:p>
            <a:pPr marL="347472" indent="-347472">
              <a:spcBef>
                <a:spcPts val="24"/>
              </a:spcBef>
            </a:pPr>
            <a:r>
              <a:rPr lang="en-US" sz="8000" dirty="0" smtClean="0"/>
              <a:t>Raw data is computed into operational benchmarks. </a:t>
            </a:r>
          </a:p>
          <a:p>
            <a:pPr marL="347472" indent="-347472">
              <a:spcBef>
                <a:spcPts val="24"/>
              </a:spcBef>
              <a:buNone/>
            </a:pPr>
            <a:r>
              <a:rPr lang="en-US" sz="8000" dirty="0"/>
              <a:t> </a:t>
            </a:r>
            <a:r>
              <a:rPr lang="en-US" sz="8000" dirty="0" smtClean="0"/>
              <a:t>     And then real-time operations are measured against it to show </a:t>
            </a:r>
          </a:p>
          <a:p>
            <a:pPr marL="347472" indent="-347472">
              <a:spcBef>
                <a:spcPts val="24"/>
              </a:spcBef>
              <a:buNone/>
            </a:pPr>
            <a:r>
              <a:rPr lang="en-US" sz="8000" b="1" i="1" dirty="0" smtClean="0"/>
              <a:t>      Performance Margins</a:t>
            </a:r>
            <a:r>
              <a:rPr lang="en-US" sz="8000" dirty="0" smtClean="0"/>
              <a:t>.</a:t>
            </a:r>
          </a:p>
          <a:p>
            <a:pPr marL="457200" lvl="1" indent="0">
              <a:buNone/>
            </a:pPr>
            <a:endParaRPr lang="en-US" sz="76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endParaRPr lang="en-US" sz="8000" dirty="0"/>
          </a:p>
          <a:p>
            <a:r>
              <a:rPr lang="en-US" sz="8000" dirty="0" smtClean="0"/>
              <a:t>These analytics have </a:t>
            </a:r>
            <a:r>
              <a:rPr lang="en-US" sz="8000" dirty="0"/>
              <a:t>been used in manufacturing for decades. </a:t>
            </a:r>
            <a:endParaRPr lang="en-US" sz="8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 smtClean="0"/>
              <a:t>They quantify hourly performance for the entire manufacturing process.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200" dirty="0" smtClean="0"/>
              <a:t>Productivity is standardized across </a:t>
            </a:r>
            <a:r>
              <a:rPr lang="en-US" sz="7200" dirty="0"/>
              <a:t>all temperatures and operating conditions. </a:t>
            </a:r>
            <a:endParaRPr lang="en-US" sz="7200" dirty="0" smtClean="0"/>
          </a:p>
          <a:p>
            <a:endParaRPr lang="en-US" sz="8000" dirty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0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How To…Measure Performance &amp; Productivity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33800"/>
            <a:ext cx="2170121" cy="112871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43472"/>
      </p:ext>
    </p:extLst>
  </p:cSld>
  <p:clrMapOvr>
    <a:masterClrMapping/>
  </p:clrMapOvr>
  <p:transition advTm="4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432" y="637232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696200" cy="5410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2000" dirty="0" smtClean="0">
              <a:latin typeface="+mj-lt"/>
            </a:endParaRPr>
          </a:p>
          <a:p>
            <a:pPr marL="457200" indent="-457200">
              <a:buNone/>
            </a:pPr>
            <a:r>
              <a:rPr lang="en-US" sz="4200" i="1" dirty="0" smtClean="0">
                <a:latin typeface="+mj-lt"/>
              </a:rPr>
              <a:t> </a:t>
            </a:r>
          </a:p>
          <a:p>
            <a:pPr>
              <a:buNone/>
            </a:pPr>
            <a:endParaRPr lang="en-US" sz="8000" dirty="0" smtClean="0">
              <a:latin typeface="+mj-lt"/>
            </a:endParaRPr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>
              <a:buNone/>
            </a:pPr>
            <a:endParaRPr lang="en-US" sz="5000" dirty="0" smtClean="0"/>
          </a:p>
          <a:p>
            <a:pPr>
              <a:buNone/>
            </a:pPr>
            <a:r>
              <a:rPr lang="en-US" sz="5000" dirty="0" smtClean="0"/>
              <a:t>	</a:t>
            </a:r>
          </a:p>
          <a:p>
            <a:pPr>
              <a:buNone/>
            </a:pPr>
            <a:endParaRPr lang="en-US" sz="5000" dirty="0" smtClean="0"/>
          </a:p>
          <a:p>
            <a:pPr algn="ctr">
              <a:buNone/>
            </a:pPr>
            <a:endParaRPr lang="en-US" sz="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Snowmaking Performance Data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13" name="Picture 12" descr="Microsoft Excel - Snowmaking Benchmarks and KPI'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8343900" cy="58423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5719227"/>
            <a:ext cx="7162800" cy="11387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</a:t>
            </a:r>
            <a:r>
              <a:rPr lang="en-US" sz="1200" dirty="0"/>
              <a:t>points above the benchmark curve (Target) shows </a:t>
            </a:r>
            <a:r>
              <a:rPr lang="en-US" sz="1200" b="1" i="1" dirty="0"/>
              <a:t>poor</a:t>
            </a:r>
            <a:r>
              <a:rPr lang="en-US" sz="1200" dirty="0"/>
              <a:t> performance. </a:t>
            </a:r>
          </a:p>
          <a:p>
            <a:r>
              <a:rPr lang="en-US" sz="1200" dirty="0"/>
              <a:t>Data points below the benchmark curve (Target) shows </a:t>
            </a:r>
            <a:r>
              <a:rPr lang="en-US" sz="1200" b="1" i="1" dirty="0"/>
              <a:t>good</a:t>
            </a:r>
            <a:r>
              <a:rPr lang="en-US" sz="1200" dirty="0"/>
              <a:t> performance. </a:t>
            </a:r>
            <a:endParaRPr lang="en-US" sz="1200" dirty="0" smtClean="0"/>
          </a:p>
          <a:p>
            <a:r>
              <a:rPr lang="en-US" sz="1200" dirty="0" smtClean="0"/>
              <a:t>Values </a:t>
            </a:r>
            <a:r>
              <a:rPr lang="en-US" sz="1200" dirty="0"/>
              <a:t>are shown in the chart to the right</a:t>
            </a:r>
            <a:r>
              <a:rPr lang="en-US" sz="1200" dirty="0" smtClean="0"/>
              <a:t>.</a:t>
            </a:r>
            <a:r>
              <a:rPr lang="en-US" sz="1200" dirty="0"/>
              <a:t> </a:t>
            </a:r>
            <a:endParaRPr lang="en-US" sz="1200" dirty="0" smtClean="0"/>
          </a:p>
          <a:p>
            <a:endParaRPr lang="en-US" sz="800" dirty="0"/>
          </a:p>
          <a:p>
            <a:r>
              <a:rPr lang="en-US" sz="1200" dirty="0" smtClean="0"/>
              <a:t>From </a:t>
            </a:r>
            <a:r>
              <a:rPr lang="en-US" sz="1200" dirty="0"/>
              <a:t>this one graphic, Managers immediately know the performance of all snowmaking </a:t>
            </a:r>
            <a:endParaRPr lang="en-US" sz="1200" dirty="0" smtClean="0"/>
          </a:p>
          <a:p>
            <a:r>
              <a:rPr lang="en-US" sz="1200" dirty="0" smtClean="0"/>
              <a:t>operations </a:t>
            </a:r>
            <a:r>
              <a:rPr lang="en-US" sz="1200" dirty="0"/>
              <a:t>because….</a:t>
            </a:r>
            <a:r>
              <a:rPr lang="en-US" sz="1200" b="1" i="1" dirty="0"/>
              <a:t>Performance Margins are the tell-tale KPI‘s of snowmaking</a:t>
            </a:r>
            <a:r>
              <a:rPr lang="en-US" sz="1200" b="1" i="1" dirty="0" smtClean="0"/>
              <a:t>.</a:t>
            </a:r>
            <a:r>
              <a:rPr lang="en-US" sz="1200" b="1" dirty="0" smtClean="0"/>
              <a:t> </a:t>
            </a:r>
            <a:r>
              <a:rPr lang="en-US" sz="12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286000"/>
            <a:ext cx="40386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Here is an example of performance data and performance margins for 24 hours of snowmaking.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59607"/>
      </p:ext>
    </p:extLst>
  </p:cSld>
  <p:clrMapOvr>
    <a:masterClrMapping/>
  </p:clrMapOvr>
  <p:transition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696200" cy="5410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endParaRPr lang="en-US" sz="9600" dirty="0"/>
          </a:p>
          <a:p>
            <a:pPr marL="347472" lvl="1" indent="-347472">
              <a:buNone/>
            </a:pPr>
            <a:endParaRPr lang="en-US" sz="9600" dirty="0" smtClean="0"/>
          </a:p>
          <a:p>
            <a:pPr marL="347472" lvl="2" indent="-347472">
              <a:spcBef>
                <a:spcPts val="24"/>
              </a:spcBef>
            </a:pPr>
            <a:endParaRPr lang="en-US" sz="8000" dirty="0"/>
          </a:p>
          <a:p>
            <a:pPr marL="0" lvl="2" indent="0">
              <a:spcBef>
                <a:spcPts val="24"/>
              </a:spcBef>
              <a:buNone/>
            </a:pPr>
            <a:endParaRPr lang="en-US" sz="8000" dirty="0" smtClean="0"/>
          </a:p>
          <a:p>
            <a:pPr marL="347472" lvl="1" indent="-347472">
              <a:spcBef>
                <a:spcPts val="24"/>
              </a:spcBef>
              <a:buNone/>
            </a:pPr>
            <a:endParaRPr lang="en-US" sz="7600" dirty="0" smtClean="0"/>
          </a:p>
          <a:p>
            <a:pPr marL="347472" indent="-347472">
              <a:spcBef>
                <a:spcPts val="24"/>
              </a:spcBef>
              <a:buNone/>
            </a:pPr>
            <a:endParaRPr lang="en-US" sz="8000" dirty="0" smtClean="0"/>
          </a:p>
          <a:p>
            <a:pPr marL="347472" indent="-347472">
              <a:spcBef>
                <a:spcPts val="24"/>
              </a:spcBef>
              <a:buNone/>
            </a:pPr>
            <a:endParaRPr lang="en-US" sz="8000" dirty="0" smtClean="0"/>
          </a:p>
          <a:p>
            <a:pPr marL="347472" indent="347472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0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ID Wasted Energy and Production Costs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8" name="Picture 7" descr="Chart $-Acre-Ft 2 crop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457200" y="685800"/>
            <a:ext cx="7924800" cy="541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9800" y="3657600"/>
            <a:ext cx="50292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US" sz="1400" dirty="0" smtClean="0"/>
              <a:t>With a graph of data values from the previous slide, Managers see the gap between </a:t>
            </a:r>
            <a:r>
              <a:rPr lang="en-US" sz="1400" b="1" i="1" dirty="0" smtClean="0"/>
              <a:t>Actual</a:t>
            </a:r>
            <a:r>
              <a:rPr lang="en-US" sz="1400" dirty="0" smtClean="0"/>
              <a:t> and potential </a:t>
            </a:r>
            <a:r>
              <a:rPr lang="en-US" sz="1400" b="1" i="1" dirty="0" smtClean="0"/>
              <a:t>(Target) </a:t>
            </a:r>
            <a:r>
              <a:rPr lang="en-US" sz="1400" dirty="0" smtClean="0"/>
              <a:t>performance.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5557391"/>
            <a:ext cx="624840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gap identifies wasted energy and wasted dollars. It also pinpoints where improvements can be made to bad practices. </a:t>
            </a:r>
          </a:p>
          <a:p>
            <a:endParaRPr lang="en-US" sz="800" dirty="0" smtClean="0"/>
          </a:p>
          <a:p>
            <a:r>
              <a:rPr lang="en-US" sz="1400" dirty="0" smtClean="0"/>
              <a:t>Operational corrections minimize the differential which results in making more snow with less energy and less cost. </a:t>
            </a:r>
            <a:r>
              <a:rPr lang="en-US" sz="1400" b="1" i="1" dirty="0" smtClean="0"/>
              <a:t>In all temperatures and operating conditions. </a:t>
            </a:r>
            <a:endParaRPr lang="en-US" sz="1400" b="1" i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10000" y="2667000"/>
            <a:ext cx="152400" cy="9906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38800" y="2667000"/>
            <a:ext cx="381000" cy="9906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68083"/>
      </p:ext>
    </p:extLst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696200" cy="541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en-US" sz="6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8000" dirty="0" smtClean="0"/>
              <a:t>Measure </a:t>
            </a:r>
            <a:r>
              <a:rPr lang="en-US" sz="8000" b="1" i="1" dirty="0" smtClean="0"/>
              <a:t>actua</a:t>
            </a:r>
            <a:r>
              <a:rPr lang="en-US" sz="8000" i="1" dirty="0" smtClean="0"/>
              <a:t>l</a:t>
            </a:r>
            <a:r>
              <a:rPr lang="en-US" sz="8000" dirty="0" smtClean="0"/>
              <a:t> snowmaking performance against</a:t>
            </a:r>
            <a:r>
              <a:rPr lang="en-US" sz="8000" b="1" dirty="0" smtClean="0"/>
              <a:t> </a:t>
            </a:r>
          </a:p>
          <a:p>
            <a:pPr marL="342900" lvl="1" indent="-342900">
              <a:buNone/>
            </a:pPr>
            <a:r>
              <a:rPr lang="en-US" sz="8000" b="1" i="1" dirty="0" smtClean="0"/>
              <a:t>	potential </a:t>
            </a:r>
            <a:r>
              <a:rPr lang="en-US" sz="8000" dirty="0" smtClean="0"/>
              <a:t>(Target) snowmaking</a:t>
            </a:r>
            <a:r>
              <a:rPr lang="en-US" sz="8000" b="1" dirty="0" smtClean="0"/>
              <a:t> </a:t>
            </a:r>
            <a:r>
              <a:rPr lang="en-US" sz="8000" dirty="0" smtClean="0"/>
              <a:t>performance.</a:t>
            </a:r>
          </a:p>
          <a:p>
            <a:pPr marL="742950" lvl="2" indent="-342900"/>
            <a:r>
              <a:rPr lang="en-US" sz="7200" dirty="0" smtClean="0"/>
              <a:t>Minimize the difference to improve production efficiency. </a:t>
            </a:r>
          </a:p>
          <a:p>
            <a:endParaRPr lang="en-US" sz="8000" dirty="0" smtClean="0"/>
          </a:p>
          <a:p>
            <a:endParaRPr lang="en-US" sz="8000" dirty="0" smtClean="0"/>
          </a:p>
          <a:p>
            <a:r>
              <a:rPr lang="en-US" sz="8000" dirty="0" smtClean="0"/>
              <a:t>Self-tracking </a:t>
            </a:r>
            <a:r>
              <a:rPr lang="en-US" sz="8000" dirty="0"/>
              <a:t>system of performance &amp; </a:t>
            </a:r>
            <a:r>
              <a:rPr lang="en-US" sz="8000" dirty="0" smtClean="0"/>
              <a:t>accountability. </a:t>
            </a:r>
            <a:endParaRPr lang="en-US" sz="7200" dirty="0" smtClean="0"/>
          </a:p>
          <a:p>
            <a:pPr lvl="1" indent="-347472">
              <a:buFont typeface="Arial" panose="020B0604020202020204" pitchFamily="34" charset="0"/>
              <a:buChar char="•"/>
            </a:pPr>
            <a:r>
              <a:rPr lang="en-US" sz="7200" dirty="0" smtClean="0"/>
              <a:t>Confirm you making the most snow for the least expense,</a:t>
            </a:r>
          </a:p>
          <a:p>
            <a:pPr lvl="1" indent="-347472">
              <a:buNone/>
            </a:pPr>
            <a:r>
              <a:rPr lang="en-US" sz="7200" dirty="0" smtClean="0"/>
              <a:t>       in all temperatures.	</a:t>
            </a:r>
          </a:p>
          <a:p>
            <a:pPr lvl="1" indent="-347472">
              <a:buNone/>
            </a:pPr>
            <a:endParaRPr lang="en-US" sz="8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8000" dirty="0" smtClean="0"/>
          </a:p>
          <a:p>
            <a:r>
              <a:rPr lang="en-US" sz="8000" dirty="0" smtClean="0"/>
              <a:t>Reduce production costs and energy waste by knowing exactly when they occur.</a:t>
            </a:r>
          </a:p>
          <a:p>
            <a:pPr lvl="1">
              <a:buFont typeface="Arial" pitchFamily="34" charset="0"/>
              <a:buChar char="•"/>
            </a:pPr>
            <a:r>
              <a:rPr lang="en-US" sz="7600" dirty="0" smtClean="0"/>
              <a:t>Hourly </a:t>
            </a:r>
            <a:r>
              <a:rPr lang="en-US" sz="7600" dirty="0"/>
              <a:t>reporting when </a:t>
            </a:r>
            <a:r>
              <a:rPr lang="en-US" sz="7600" dirty="0" smtClean="0"/>
              <a:t>improvements can </a:t>
            </a:r>
            <a:r>
              <a:rPr lang="en-US" sz="7600" dirty="0"/>
              <a:t>be </a:t>
            </a:r>
            <a:r>
              <a:rPr lang="en-US" sz="7600" dirty="0" smtClean="0"/>
              <a:t>made.</a:t>
            </a:r>
            <a:endParaRPr lang="en-US" sz="7600" dirty="0"/>
          </a:p>
          <a:p>
            <a:pPr marL="347472" lvl="1" indent="-347472">
              <a:buNone/>
            </a:pPr>
            <a:endParaRPr lang="en-US" sz="9600" dirty="0" smtClean="0"/>
          </a:p>
          <a:p>
            <a:pPr marL="347472" lvl="2" indent="-347472">
              <a:spcBef>
                <a:spcPts val="24"/>
              </a:spcBef>
            </a:pPr>
            <a:endParaRPr lang="en-US" sz="8000" dirty="0"/>
          </a:p>
          <a:p>
            <a:pPr marL="0" lvl="2" indent="0">
              <a:spcBef>
                <a:spcPts val="24"/>
              </a:spcBef>
              <a:buNone/>
            </a:pPr>
            <a:endParaRPr lang="en-US" sz="8000" dirty="0" smtClean="0"/>
          </a:p>
          <a:p>
            <a:pPr marL="347472" lvl="1" indent="-347472">
              <a:spcBef>
                <a:spcPts val="24"/>
              </a:spcBef>
              <a:buNone/>
            </a:pPr>
            <a:endParaRPr lang="en-US" sz="7600" dirty="0" smtClean="0"/>
          </a:p>
          <a:p>
            <a:pPr marL="347472" indent="-347472">
              <a:spcBef>
                <a:spcPts val="24"/>
              </a:spcBef>
              <a:buNone/>
            </a:pPr>
            <a:endParaRPr lang="en-US" sz="8000" dirty="0" smtClean="0"/>
          </a:p>
          <a:p>
            <a:pPr marL="347472" indent="-347472">
              <a:spcBef>
                <a:spcPts val="24"/>
              </a:spcBef>
              <a:buNone/>
            </a:pPr>
            <a:endParaRPr lang="en-US" sz="8000" dirty="0" smtClean="0"/>
          </a:p>
          <a:p>
            <a:pPr marL="347472" indent="347472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0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Business Benefits from Performance Margins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48" y="646331"/>
            <a:ext cx="2228852" cy="149081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68083"/>
      </p:ext>
    </p:extLst>
  </p:cSld>
  <p:clrMapOvr>
    <a:masterClrMapping/>
  </p:clrMapOvr>
  <p:transition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74132"/>
            <a:ext cx="8229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691824"/>
            <a:ext cx="7696200" cy="54102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US" sz="8000" i="1" dirty="0" smtClean="0"/>
          </a:p>
          <a:p>
            <a:pPr marL="0" lvl="0" indent="0">
              <a:buNone/>
            </a:pPr>
            <a:endParaRPr lang="en-US" sz="8000" i="1" dirty="0" smtClean="0"/>
          </a:p>
          <a:p>
            <a:pPr marL="0" lvl="0" indent="0">
              <a:buNone/>
            </a:pPr>
            <a:endParaRPr lang="en-US" sz="8000" i="1" dirty="0" smtClean="0"/>
          </a:p>
          <a:p>
            <a:pPr marL="0" lvl="0" indent="0">
              <a:buNone/>
            </a:pPr>
            <a:endParaRPr lang="en-US" sz="8000" i="1" dirty="0" smtClean="0"/>
          </a:p>
          <a:p>
            <a:pPr marL="1371600" indent="-1371600">
              <a:buNone/>
            </a:pPr>
            <a:r>
              <a:rPr lang="en-US" sz="8000" i="1" dirty="0"/>
              <a:t>1. </a:t>
            </a:r>
            <a:r>
              <a:rPr lang="en-US" sz="8000" b="1" i="1" dirty="0"/>
              <a:t>Collect</a:t>
            </a:r>
            <a:r>
              <a:rPr lang="en-US" sz="8000" dirty="0"/>
              <a:t> Raw Data  			</a:t>
            </a:r>
          </a:p>
          <a:p>
            <a:pPr marL="0" indent="0">
              <a:buNone/>
            </a:pPr>
            <a:r>
              <a:rPr lang="en-US" sz="8000" dirty="0"/>
              <a:t>         </a:t>
            </a:r>
            <a:r>
              <a:rPr lang="en-US" sz="7200" dirty="0"/>
              <a:t>Energy</a:t>
            </a:r>
          </a:p>
          <a:p>
            <a:pPr marL="0" indent="0">
              <a:buNone/>
            </a:pPr>
            <a:r>
              <a:rPr lang="en-US" sz="7200" dirty="0"/>
              <a:t>          Water flow</a:t>
            </a:r>
          </a:p>
          <a:p>
            <a:pPr marL="0" indent="0">
              <a:buNone/>
            </a:pPr>
            <a:r>
              <a:rPr lang="en-US" sz="7200" dirty="0"/>
              <a:t>          Labor </a:t>
            </a:r>
          </a:p>
          <a:p>
            <a:pPr marL="0" indent="0">
              <a:buNone/>
            </a:pPr>
            <a:r>
              <a:rPr lang="en-US" sz="7200" dirty="0"/>
              <a:t>          Wet Bulb Temperature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i="1" dirty="0"/>
              <a:t>2. </a:t>
            </a:r>
            <a:r>
              <a:rPr lang="en-US" sz="8000" b="1" i="1" dirty="0"/>
              <a:t>Compile</a:t>
            </a:r>
            <a:r>
              <a:rPr lang="en-US" sz="8000" dirty="0"/>
              <a:t> </a:t>
            </a:r>
            <a:r>
              <a:rPr lang="en-US" sz="8000" dirty="0" smtClean="0"/>
              <a:t>Performance Benchmarks  </a:t>
            </a:r>
            <a:r>
              <a:rPr lang="en-US" sz="8000" dirty="0"/>
              <a:t>(temperature-based)</a:t>
            </a:r>
          </a:p>
          <a:p>
            <a:pPr marL="0" indent="0">
              <a:buNone/>
            </a:pPr>
            <a:endParaRPr lang="en-US" sz="7600" dirty="0"/>
          </a:p>
          <a:p>
            <a:pPr>
              <a:buNone/>
            </a:pPr>
            <a:r>
              <a:rPr lang="en-US" sz="8000" i="1" dirty="0"/>
              <a:t>3. </a:t>
            </a:r>
            <a:r>
              <a:rPr lang="en-US" sz="8000" b="1" i="1" dirty="0"/>
              <a:t>Compare</a:t>
            </a:r>
            <a:r>
              <a:rPr lang="en-US" sz="8000" dirty="0"/>
              <a:t> hourly operations to the </a:t>
            </a:r>
            <a:r>
              <a:rPr lang="en-US" sz="8000" dirty="0" smtClean="0"/>
              <a:t>benchmarks</a:t>
            </a:r>
            <a:endParaRPr lang="en-US" sz="8000" dirty="0"/>
          </a:p>
          <a:p>
            <a:pPr>
              <a:buNone/>
            </a:pPr>
            <a:endParaRPr lang="en-US" sz="8000" dirty="0"/>
          </a:p>
          <a:p>
            <a:pPr>
              <a:buNone/>
            </a:pPr>
            <a:r>
              <a:rPr lang="en-US" sz="8000" dirty="0"/>
              <a:t>4. </a:t>
            </a:r>
            <a:r>
              <a:rPr lang="en-US" sz="8000" b="1" dirty="0"/>
              <a:t>Make adjustments </a:t>
            </a:r>
            <a:r>
              <a:rPr lang="en-US" sz="8000" dirty="0"/>
              <a:t>and corrections for improved performance</a:t>
            </a:r>
          </a:p>
          <a:p>
            <a:pPr marL="0" lvl="0" indent="0">
              <a:buNone/>
            </a:pPr>
            <a:endParaRPr lang="en-US" sz="8000" i="1" dirty="0" smtClean="0"/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0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Simple 4 Step Process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838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 descr="Snowflake Gree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900" y="5811308"/>
            <a:ext cx="800100" cy="1046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6331"/>
            <a:ext cx="2590800" cy="21436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990600"/>
            <a:ext cx="58674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you would like to measure and improve snowmaking with Performance  Margins, here is the process.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59842" y="5626642"/>
            <a:ext cx="37338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 next few slides show examples of each step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F102-AB06-4B59-8760-3FE1DECDB98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67656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6D2C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1544</Words>
  <Application>Microsoft Office PowerPoint</Application>
  <PresentationFormat>On-screen Show (4:3)</PresentationFormat>
  <Paragraphs>696</Paragraphs>
  <Slides>26</Slides>
  <Notes>26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PowerPoint Presentation</vt:lpstr>
      <vt:lpstr>PowerPoint Presentation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PowerPoint Presentation</vt:lpstr>
      <vt:lpstr>  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Margins for Snowmaking</dc:title>
  <dc:subject>Snowmaking</dc:subject>
  <dc:creator/>
  <cp:keywords>Snowmaking</cp:keywords>
  <cp:lastModifiedBy/>
  <cp:revision>1</cp:revision>
  <dcterms:created xsi:type="dcterms:W3CDTF">2016-04-04T01:43:14Z</dcterms:created>
  <dcterms:modified xsi:type="dcterms:W3CDTF">2017-09-09T18:03:51Z</dcterms:modified>
  <cp:category>Snowmaking KPI's</cp:category>
</cp:coreProperties>
</file>